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56" r:id="rId2"/>
    <p:sldId id="257" r:id="rId3"/>
    <p:sldId id="258" r:id="rId4"/>
    <p:sldId id="268" r:id="rId5"/>
    <p:sldId id="260" r:id="rId6"/>
    <p:sldId id="261" r:id="rId7"/>
    <p:sldId id="269" r:id="rId8"/>
    <p:sldId id="273" r:id="rId9"/>
    <p:sldId id="263" r:id="rId10"/>
    <p:sldId id="264" r:id="rId11"/>
    <p:sldId id="274" r:id="rId12"/>
    <p:sldId id="265" r:id="rId13"/>
    <p:sldId id="271" r:id="rId14"/>
    <p:sldId id="272" r:id="rId15"/>
    <p:sldId id="275" r:id="rId16"/>
    <p:sldId id="276" r:id="rId17"/>
    <p:sldId id="277" r:id="rId18"/>
    <p:sldId id="295" r:id="rId19"/>
    <p:sldId id="296" r:id="rId20"/>
    <p:sldId id="298" r:id="rId21"/>
    <p:sldId id="299" r:id="rId22"/>
    <p:sldId id="278" r:id="rId23"/>
    <p:sldId id="300" r:id="rId24"/>
    <p:sldId id="290" r:id="rId25"/>
    <p:sldId id="303" r:id="rId26"/>
    <p:sldId id="312" r:id="rId27"/>
    <p:sldId id="302" r:id="rId28"/>
    <p:sldId id="301" r:id="rId29"/>
    <p:sldId id="309" r:id="rId30"/>
    <p:sldId id="310" r:id="rId31"/>
    <p:sldId id="311" r:id="rId32"/>
    <p:sldId id="313" r:id="rId33"/>
    <p:sldId id="270" r:id="rId34"/>
    <p:sldId id="267" r:id="rId35"/>
    <p:sldId id="297" r:id="rId3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469" autoAdjust="0"/>
    <p:restoredTop sz="94610"/>
  </p:normalViewPr>
  <p:slideViewPr>
    <p:cSldViewPr snapToGrid="0" snapToObjects="1">
      <p:cViewPr varScale="1">
        <p:scale>
          <a:sx n="73" d="100"/>
          <a:sy n="73" d="100"/>
        </p:scale>
        <p:origin x="200" y="10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44103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8096021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39821454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26018825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1119344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27751272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36571239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23399943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35462157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2674958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3994108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98544427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233729937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34606133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1699190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423332557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28695456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24644511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3154978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215296483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85907071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33080780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32943120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3777063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5453924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2821322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06399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14630400" cy="9063990"/>
          </a:xfrm>
          <a:prstGeom prst="rect">
            <a:avLst/>
          </a:prstGeom>
        </p:spPr>
      </p:pic>
      <p:sp>
        <p:nvSpPr>
          <p:cNvPr id="5" name="Shape 1"/>
          <p:cNvSpPr/>
          <p:nvPr/>
        </p:nvSpPr>
        <p:spPr>
          <a:xfrm>
            <a:off x="0" y="0"/>
            <a:ext cx="14630400" cy="9063990"/>
          </a:xfrm>
          <a:prstGeom prst="rect">
            <a:avLst/>
          </a:prstGeom>
          <a:solidFill>
            <a:srgbClr val="EEEFF5">
              <a:alpha val="85000"/>
            </a:srgbClr>
          </a:solidFill>
          <a:ln/>
        </p:spPr>
      </p:sp>
      <p:sp>
        <p:nvSpPr>
          <p:cNvPr id="6" name="Text 2"/>
          <p:cNvSpPr/>
          <p:nvPr/>
        </p:nvSpPr>
        <p:spPr>
          <a:xfrm>
            <a:off x="3426738" y="567571"/>
            <a:ext cx="7776924" cy="4042886"/>
          </a:xfrm>
          <a:prstGeom prst="rect">
            <a:avLst/>
          </a:prstGeom>
          <a:noFill/>
          <a:ln/>
        </p:spPr>
        <p:txBody>
          <a:bodyPr wrap="square" rtlCol="0" anchor="t"/>
          <a:lstStyle/>
          <a:p>
            <a:pPr marL="0" indent="0" algn="ctr">
              <a:lnSpc>
                <a:spcPts val="2449"/>
              </a:lnSpc>
              <a:buNone/>
            </a:pPr>
            <a:r>
              <a:rPr lang="en-US" sz="1531" b="1" dirty="0">
                <a:solidFill>
                  <a:srgbClr val="272525"/>
                </a:solidFill>
                <a:latin typeface="Montserrat" pitchFamily="34" charset="0"/>
                <a:ea typeface="Montserrat" pitchFamily="34" charset="-122"/>
                <a:cs typeface="Montserrat" pitchFamily="34" charset="-120"/>
              </a:rPr>
              <a:t>
</a:t>
            </a:r>
            <a:r>
              <a:rPr lang="en-US" sz="2000" b="1" dirty="0">
                <a:solidFill>
                  <a:srgbClr val="272525"/>
                </a:solidFill>
                <a:latin typeface="Times New Roman" panose="02020603050405020304" pitchFamily="18" charset="0"/>
                <a:ea typeface="Montserrat" pitchFamily="34" charset="-122"/>
                <a:cs typeface="Times New Roman" panose="02020603050405020304" pitchFamily="18" charset="0"/>
              </a:rPr>
              <a:t>PERSONAL HEALTH CARE MANAGEMENT SYSTEM USING MACHINE LEARNING
</a:t>
            </a: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
</a:t>
            </a:r>
            <a:r>
              <a:rPr lang="en-US" sz="2000" b="1" dirty="0">
                <a:solidFill>
                  <a:schemeClr val="accent1">
                    <a:lumMod val="75000"/>
                  </a:schemeClr>
                </a:solidFill>
                <a:latin typeface="Times New Roman" panose="02020603050405020304" pitchFamily="18" charset="0"/>
                <a:ea typeface="Montserrat" pitchFamily="34" charset="-122"/>
                <a:cs typeface="Times New Roman" panose="02020603050405020304" pitchFamily="18" charset="0"/>
              </a:rPr>
              <a:t>  TEJA           	 (209E1A0509)
 NIRANJAN	 (209E1A0511)
 POOJITHA	 (209E1A0544)
 MOUNIKA	 (209E1A0562)</a:t>
            </a:r>
            <a:r>
              <a:rPr lang="en-US" sz="2000" b="1" dirty="0">
                <a:solidFill>
                  <a:srgbClr val="272525"/>
                </a:solidFill>
                <a:latin typeface="Times New Roman" panose="02020603050405020304" pitchFamily="18" charset="0"/>
                <a:ea typeface="Montserrat" pitchFamily="34" charset="-122"/>
                <a:cs typeface="Times New Roman" panose="02020603050405020304" pitchFamily="18" charset="0"/>
              </a:rPr>
              <a:t>
</a:t>
            </a: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
</a:t>
            </a:r>
            <a:r>
              <a:rPr lang="en-US" sz="2000" b="1" dirty="0">
                <a:solidFill>
                  <a:srgbClr val="272525"/>
                </a:solidFill>
                <a:latin typeface="Times New Roman" panose="02020603050405020304" pitchFamily="18" charset="0"/>
                <a:ea typeface="Montserrat" pitchFamily="34" charset="-122"/>
                <a:cs typeface="Times New Roman" panose="02020603050405020304" pitchFamily="18" charset="0"/>
              </a:rPr>
              <a:t>BATCH No : 04</a:t>
            </a: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
</a:t>
            </a:r>
            <a:r>
              <a:rPr lang="en-US" sz="2000" b="1" dirty="0">
                <a:solidFill>
                  <a:srgbClr val="272525"/>
                </a:solidFill>
                <a:latin typeface="Times New Roman" panose="02020603050405020304" pitchFamily="18" charset="0"/>
                <a:ea typeface="Montserrat" pitchFamily="34" charset="-122"/>
                <a:cs typeface="Times New Roman" panose="02020603050405020304" pitchFamily="18" charset="0"/>
              </a:rPr>
              <a:t>UNDER THE ESTEEMED GUIDANCE OF</a:t>
            </a: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
Ms. I.Madhavilatha M.Tech.,</a:t>
            </a:r>
            <a:r>
              <a:rPr lang="en-US" sz="2000" b="1" dirty="0">
                <a:solidFill>
                  <a:srgbClr val="272525"/>
                </a:solidFill>
                <a:latin typeface="Times New Roman" panose="02020603050405020304" pitchFamily="18" charset="0"/>
                <a:ea typeface="Montserrat" pitchFamily="34" charset="-122"/>
                <a:cs typeface="Times New Roman" panose="02020603050405020304" pitchFamily="18" charset="0"/>
              </a:rPr>
              <a:t>
</a:t>
            </a: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 Assistant Professor</a:t>
            </a:r>
            <a:endParaRPr lang="en-US" sz="2000" dirty="0">
              <a:latin typeface="Times New Roman" panose="02020603050405020304" pitchFamily="18" charset="0"/>
              <a:cs typeface="Times New Roman" panose="02020603050405020304" pitchFamily="18" charset="0"/>
            </a:endParaRPr>
          </a:p>
        </p:txBody>
      </p:sp>
      <p:pic>
        <p:nvPicPr>
          <p:cNvPr id="7" name="Image 2" descr="preencoded.png"/>
          <p:cNvPicPr>
            <a:picLocks noChangeAspect="1"/>
          </p:cNvPicPr>
          <p:nvPr/>
        </p:nvPicPr>
        <p:blipFill>
          <a:blip r:embed="rId5"/>
          <a:stretch>
            <a:fillRect/>
          </a:stretch>
        </p:blipFill>
        <p:spPr>
          <a:xfrm>
            <a:off x="6601182" y="4785360"/>
            <a:ext cx="1428036" cy="1188125"/>
          </a:xfrm>
          <a:prstGeom prst="rect">
            <a:avLst/>
          </a:prstGeom>
        </p:spPr>
      </p:pic>
      <p:sp>
        <p:nvSpPr>
          <p:cNvPr id="8" name="Text 3"/>
          <p:cNvSpPr/>
          <p:nvPr/>
        </p:nvSpPr>
        <p:spPr>
          <a:xfrm>
            <a:off x="3426738" y="6148388"/>
            <a:ext cx="7776924" cy="2487930"/>
          </a:xfrm>
          <a:prstGeom prst="rect">
            <a:avLst/>
          </a:prstGeom>
          <a:noFill/>
          <a:ln/>
        </p:spPr>
        <p:txBody>
          <a:bodyPr wrap="square" rtlCol="0" anchor="t"/>
          <a:lstStyle/>
          <a:p>
            <a:pPr marL="0" indent="0" algn="ctr">
              <a:lnSpc>
                <a:spcPts val="2449"/>
              </a:lnSpc>
              <a:buNone/>
            </a:pPr>
            <a:r>
              <a:rPr lang="en-US" sz="1531" dirty="0">
                <a:solidFill>
                  <a:srgbClr val="272525"/>
                </a:solidFill>
                <a:latin typeface="Montserrat" pitchFamily="34" charset="0"/>
                <a:ea typeface="Montserrat" pitchFamily="34" charset="-122"/>
                <a:cs typeface="Montserrat" pitchFamily="34" charset="-120"/>
              </a:rPr>
              <a:t>
 </a:t>
            </a: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DEPARTMENT OF COMPUTER SCIENCE AND ENGINEERING</a:t>
            </a:r>
            <a:r>
              <a:rPr lang="en-US" sz="2000" b="1" dirty="0">
                <a:solidFill>
                  <a:srgbClr val="272525"/>
                </a:solidFill>
                <a:latin typeface="Times New Roman" panose="02020603050405020304" pitchFamily="18" charset="0"/>
                <a:ea typeface="Montserrat" pitchFamily="34" charset="-122"/>
                <a:cs typeface="Times New Roman" panose="02020603050405020304" pitchFamily="18" charset="0"/>
              </a:rPr>
              <a:t>
</a:t>
            </a: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 SRI VENKATESWARA ENGINEERING COLLEGE</a:t>
            </a:r>
            <a:r>
              <a:rPr lang="en-US" sz="2000" b="1" dirty="0">
                <a:solidFill>
                  <a:srgbClr val="272525"/>
                </a:solidFill>
                <a:latin typeface="Times New Roman" panose="02020603050405020304" pitchFamily="18" charset="0"/>
                <a:ea typeface="Montserrat" pitchFamily="34" charset="-122"/>
                <a:cs typeface="Times New Roman" panose="02020603050405020304" pitchFamily="18" charset="0"/>
              </a:rPr>
              <a:t>
</a:t>
            </a: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 Karakambadi Road, Opp. LIC Training Center,
 Tirupati-517507
</a:t>
            </a:r>
            <a:r>
              <a:rPr lang="en-US" sz="1531" dirty="0">
                <a:solidFill>
                  <a:srgbClr val="272525"/>
                </a:solidFill>
                <a:latin typeface="Montserrat" pitchFamily="34" charset="0"/>
                <a:ea typeface="Montserrat" pitchFamily="34" charset="-122"/>
                <a:cs typeface="Montserrat" pitchFamily="34" charset="-120"/>
              </a:rPr>
              <a:t>
</a:t>
            </a:r>
            <a:endParaRPr lang="en-US" sz="153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472327"/>
            <a:ext cx="9265682" cy="694373"/>
          </a:xfrm>
          <a:prstGeom prst="rect">
            <a:avLst/>
          </a:prstGeom>
          <a:noFill/>
          <a:ln/>
        </p:spPr>
        <p:txBody>
          <a:bodyPr wrap="none" rtlCol="0" anchor="t"/>
          <a:lstStyle/>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Hardware Requirements Specification</a:t>
            </a:r>
            <a:endParaRPr lang="en-US" sz="4374" dirty="0">
              <a:latin typeface="Times New Roman" panose="02020603050405020304" pitchFamily="18" charset="0"/>
              <a:cs typeface="Times New Roman" panose="02020603050405020304" pitchFamily="18" charset="0"/>
            </a:endParaRPr>
          </a:p>
        </p:txBody>
      </p:sp>
      <p:sp>
        <p:nvSpPr>
          <p:cNvPr id="5" name="Text 2"/>
          <p:cNvSpPr/>
          <p:nvPr/>
        </p:nvSpPr>
        <p:spPr>
          <a:xfrm>
            <a:off x="1760220" y="2611041"/>
            <a:ext cx="11109960" cy="710803"/>
          </a:xfrm>
          <a:prstGeom prst="rect">
            <a:avLst/>
          </a:prstGeom>
          <a:noFill/>
          <a:ln/>
        </p:spPr>
        <p:txBody>
          <a:bodyPr wrap="square" rtlCol="0" anchor="t"/>
          <a:lstStyle/>
          <a:p>
            <a:pPr marL="0" indent="0" algn="just">
              <a:lnSpc>
                <a:spcPts val="2799"/>
              </a:lnSpc>
              <a:buNone/>
            </a:pP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Specifying the technical prerequisites to foster the system's operation on a wide array of devices and software environments.</a:t>
            </a:r>
            <a:endParaRPr lang="en-US" sz="2000" dirty="0">
              <a:latin typeface="Times New Roman" panose="02020603050405020304" pitchFamily="18" charset="0"/>
              <a:cs typeface="Times New Roman" panose="02020603050405020304" pitchFamily="18" charset="0"/>
            </a:endParaRPr>
          </a:p>
        </p:txBody>
      </p:sp>
      <p:sp>
        <p:nvSpPr>
          <p:cNvPr id="6" name="Text 3"/>
          <p:cNvSpPr/>
          <p:nvPr/>
        </p:nvSpPr>
        <p:spPr>
          <a:xfrm>
            <a:off x="1982391" y="3712607"/>
            <a:ext cx="5106829"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Processor</a:t>
            </a:r>
            <a:endParaRPr lang="en-US" sz="1750" dirty="0"/>
          </a:p>
        </p:txBody>
      </p:sp>
      <p:sp>
        <p:nvSpPr>
          <p:cNvPr id="7" name="Text 4"/>
          <p:cNvSpPr/>
          <p:nvPr/>
        </p:nvSpPr>
        <p:spPr>
          <a:xfrm>
            <a:off x="7541181" y="3712607"/>
            <a:ext cx="5106829"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I3 (min)</a:t>
            </a:r>
            <a:endParaRPr lang="en-US" sz="1750" dirty="0"/>
          </a:p>
        </p:txBody>
      </p:sp>
      <p:sp>
        <p:nvSpPr>
          <p:cNvPr id="8" name="Shape 5"/>
          <p:cNvSpPr/>
          <p:nvPr/>
        </p:nvSpPr>
        <p:spPr>
          <a:xfrm>
            <a:off x="1760220" y="4208859"/>
            <a:ext cx="11109960" cy="637103"/>
          </a:xfrm>
          <a:prstGeom prst="rect">
            <a:avLst/>
          </a:prstGeom>
          <a:solidFill>
            <a:srgbClr val="4B54FF">
              <a:alpha val="5000"/>
            </a:srgbClr>
          </a:solidFill>
          <a:ln/>
        </p:spPr>
      </p:sp>
      <p:sp>
        <p:nvSpPr>
          <p:cNvPr id="9" name="Text 6"/>
          <p:cNvSpPr/>
          <p:nvPr/>
        </p:nvSpPr>
        <p:spPr>
          <a:xfrm>
            <a:off x="1982391" y="4349710"/>
            <a:ext cx="5106829"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RAM</a:t>
            </a:r>
            <a:endParaRPr lang="en-US" sz="1750" dirty="0"/>
          </a:p>
        </p:txBody>
      </p:sp>
      <p:sp>
        <p:nvSpPr>
          <p:cNvPr id="10" name="Text 7"/>
          <p:cNvSpPr/>
          <p:nvPr/>
        </p:nvSpPr>
        <p:spPr>
          <a:xfrm>
            <a:off x="7541181" y="4349710"/>
            <a:ext cx="5106829"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4GB (min)</a:t>
            </a:r>
            <a:endParaRPr lang="en-US" sz="1750" dirty="0"/>
          </a:p>
        </p:txBody>
      </p:sp>
      <p:sp>
        <p:nvSpPr>
          <p:cNvPr id="11" name="Text 8"/>
          <p:cNvSpPr/>
          <p:nvPr/>
        </p:nvSpPr>
        <p:spPr>
          <a:xfrm>
            <a:off x="1982391" y="4986814"/>
            <a:ext cx="5106829"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Hard Disk</a:t>
            </a:r>
            <a:endParaRPr lang="en-US" sz="1750" dirty="0"/>
          </a:p>
        </p:txBody>
      </p:sp>
      <p:sp>
        <p:nvSpPr>
          <p:cNvPr id="12" name="Text 9"/>
          <p:cNvSpPr/>
          <p:nvPr/>
        </p:nvSpPr>
        <p:spPr>
          <a:xfrm>
            <a:off x="7541181" y="4986814"/>
            <a:ext cx="5106829"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60GB</a:t>
            </a:r>
            <a:endParaRPr lang="en-US" sz="1750" dirty="0"/>
          </a:p>
        </p:txBody>
      </p:sp>
      <p:sp>
        <p:nvSpPr>
          <p:cNvPr id="13" name="Shape 10"/>
          <p:cNvSpPr/>
          <p:nvPr/>
        </p:nvSpPr>
        <p:spPr>
          <a:xfrm>
            <a:off x="1760220" y="5483066"/>
            <a:ext cx="11109960" cy="637103"/>
          </a:xfrm>
          <a:prstGeom prst="rect">
            <a:avLst/>
          </a:prstGeom>
          <a:solidFill>
            <a:srgbClr val="4B54FF">
              <a:alpha val="5000"/>
            </a:srgbClr>
          </a:solidFill>
          <a:ln/>
        </p:spPr>
      </p:sp>
      <p:sp>
        <p:nvSpPr>
          <p:cNvPr id="14" name="Text 11"/>
          <p:cNvSpPr/>
          <p:nvPr/>
        </p:nvSpPr>
        <p:spPr>
          <a:xfrm>
            <a:off x="1982391" y="5623917"/>
            <a:ext cx="5106829"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OS</a:t>
            </a:r>
            <a:endParaRPr lang="en-US" sz="1750" dirty="0"/>
          </a:p>
        </p:txBody>
      </p:sp>
      <p:sp>
        <p:nvSpPr>
          <p:cNvPr id="15" name="Text 12"/>
          <p:cNvSpPr/>
          <p:nvPr/>
        </p:nvSpPr>
        <p:spPr>
          <a:xfrm>
            <a:off x="7541181" y="5623917"/>
            <a:ext cx="5106829"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Windows</a:t>
            </a:r>
            <a:endParaRPr lang="en-US" sz="1750" dirty="0"/>
          </a:p>
        </p:txBody>
      </p:sp>
      <p:sp>
        <p:nvSpPr>
          <p:cNvPr id="16" name="Text 13"/>
          <p:cNvSpPr/>
          <p:nvPr/>
        </p:nvSpPr>
        <p:spPr>
          <a:xfrm>
            <a:off x="1982391" y="6261021"/>
            <a:ext cx="5106829"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Software Tools</a:t>
            </a:r>
            <a:endParaRPr lang="en-US" sz="1750" dirty="0"/>
          </a:p>
        </p:txBody>
      </p:sp>
      <p:sp>
        <p:nvSpPr>
          <p:cNvPr id="17" name="Text 14"/>
          <p:cNvSpPr/>
          <p:nvPr/>
        </p:nvSpPr>
        <p:spPr>
          <a:xfrm>
            <a:off x="7541181" y="6261021"/>
            <a:ext cx="5106829"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Jupyter, VSCode</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sp>
        <p:nvSpPr>
          <p:cNvPr id="4" name="Text 1"/>
          <p:cNvSpPr/>
          <p:nvPr/>
        </p:nvSpPr>
        <p:spPr>
          <a:xfrm>
            <a:off x="1760220" y="1472327"/>
            <a:ext cx="9265682" cy="694373"/>
          </a:xfrm>
          <a:prstGeom prst="rect">
            <a:avLst/>
          </a:prstGeom>
          <a:noFill/>
          <a:ln/>
        </p:spPr>
        <p:txBody>
          <a:bodyPr wrap="none" rtlCol="0" anchor="t"/>
          <a:lstStyle/>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Software Requirements Specification</a:t>
            </a:r>
            <a:endParaRPr lang="en-US" sz="4374" dirty="0">
              <a:latin typeface="Times New Roman" panose="02020603050405020304" pitchFamily="18" charset="0"/>
              <a:cs typeface="Times New Roman" panose="02020603050405020304" pitchFamily="18" charset="0"/>
            </a:endParaRPr>
          </a:p>
        </p:txBody>
      </p:sp>
      <p:sp>
        <p:nvSpPr>
          <p:cNvPr id="5" name="Text 2"/>
          <p:cNvSpPr/>
          <p:nvPr/>
        </p:nvSpPr>
        <p:spPr>
          <a:xfrm>
            <a:off x="1760220" y="2611041"/>
            <a:ext cx="11109960" cy="710803"/>
          </a:xfrm>
          <a:prstGeom prst="rect">
            <a:avLst/>
          </a:prstGeom>
          <a:noFill/>
          <a:ln/>
        </p:spPr>
        <p:txBody>
          <a:bodyPr wrap="square" rtlCol="0" anchor="t"/>
          <a:lstStyle/>
          <a:p>
            <a:pPr marL="0" indent="0" algn="just">
              <a:lnSpc>
                <a:spcPts val="2799"/>
              </a:lnSpc>
              <a:buNone/>
            </a:pP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Specifying the technical prerequisites to foster the system's operation on a wide array of devices and software environments.</a:t>
            </a:r>
            <a:endParaRPr lang="en-US" sz="2000" dirty="0">
              <a:latin typeface="Times New Roman" panose="02020603050405020304" pitchFamily="18" charset="0"/>
              <a:cs typeface="Times New Roman" panose="02020603050405020304" pitchFamily="18" charset="0"/>
            </a:endParaRPr>
          </a:p>
        </p:txBody>
      </p:sp>
      <p:sp>
        <p:nvSpPr>
          <p:cNvPr id="6" name="Text 3"/>
          <p:cNvSpPr/>
          <p:nvPr/>
        </p:nvSpPr>
        <p:spPr>
          <a:xfrm>
            <a:off x="1982391" y="3712607"/>
            <a:ext cx="5106829"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Operating System</a:t>
            </a:r>
            <a:endParaRPr lang="en-US" sz="1750" dirty="0"/>
          </a:p>
        </p:txBody>
      </p:sp>
      <p:sp>
        <p:nvSpPr>
          <p:cNvPr id="7" name="Text 4"/>
          <p:cNvSpPr/>
          <p:nvPr/>
        </p:nvSpPr>
        <p:spPr>
          <a:xfrm>
            <a:off x="7541181" y="3712607"/>
            <a:ext cx="5106829"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Ubuntu / Windows / Mac</a:t>
            </a:r>
            <a:endParaRPr lang="en-US" sz="1750" dirty="0"/>
          </a:p>
        </p:txBody>
      </p:sp>
      <p:sp>
        <p:nvSpPr>
          <p:cNvPr id="8" name="Shape 5"/>
          <p:cNvSpPr/>
          <p:nvPr/>
        </p:nvSpPr>
        <p:spPr>
          <a:xfrm>
            <a:off x="1760220" y="4208859"/>
            <a:ext cx="11109960" cy="637103"/>
          </a:xfrm>
          <a:prstGeom prst="rect">
            <a:avLst/>
          </a:prstGeom>
          <a:solidFill>
            <a:srgbClr val="4B54FF">
              <a:alpha val="5000"/>
            </a:srgbClr>
          </a:solidFill>
          <a:ln/>
        </p:spPr>
      </p:sp>
      <p:sp>
        <p:nvSpPr>
          <p:cNvPr id="9" name="Text 6"/>
          <p:cNvSpPr/>
          <p:nvPr/>
        </p:nvSpPr>
        <p:spPr>
          <a:xfrm>
            <a:off x="1982391" y="4349710"/>
            <a:ext cx="5106829"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Programming Languages</a:t>
            </a:r>
            <a:endParaRPr lang="en-US" sz="1750" dirty="0"/>
          </a:p>
        </p:txBody>
      </p:sp>
      <p:sp>
        <p:nvSpPr>
          <p:cNvPr id="10" name="Text 7"/>
          <p:cNvSpPr/>
          <p:nvPr/>
        </p:nvSpPr>
        <p:spPr>
          <a:xfrm>
            <a:off x="7541181" y="4349710"/>
            <a:ext cx="5106829"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Python</a:t>
            </a:r>
            <a:endParaRPr lang="en-US" sz="1750" dirty="0"/>
          </a:p>
        </p:txBody>
      </p:sp>
      <p:sp>
        <p:nvSpPr>
          <p:cNvPr id="11" name="Text 8"/>
          <p:cNvSpPr/>
          <p:nvPr/>
        </p:nvSpPr>
        <p:spPr>
          <a:xfrm>
            <a:off x="1982391" y="4986814"/>
            <a:ext cx="5106829"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Libraries</a:t>
            </a:r>
            <a:endParaRPr lang="en-US" sz="1750" dirty="0"/>
          </a:p>
        </p:txBody>
      </p:sp>
      <p:sp>
        <p:nvSpPr>
          <p:cNvPr id="12" name="Text 9"/>
          <p:cNvSpPr/>
          <p:nvPr/>
        </p:nvSpPr>
        <p:spPr>
          <a:xfrm>
            <a:off x="7541181" y="4986814"/>
            <a:ext cx="5106829"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Pandas, </a:t>
            </a:r>
            <a:r>
              <a:rPr lang="en-US" sz="1750" dirty="0" err="1">
                <a:solidFill>
                  <a:srgbClr val="272525"/>
                </a:solidFill>
                <a:latin typeface="Montserrat" pitchFamily="34" charset="0"/>
                <a:ea typeface="Montserrat" pitchFamily="34" charset="-122"/>
                <a:cs typeface="Montserrat" pitchFamily="34" charset="-120"/>
              </a:rPr>
              <a:t>numpy</a:t>
            </a:r>
            <a:r>
              <a:rPr lang="en-US" sz="1750" dirty="0">
                <a:solidFill>
                  <a:srgbClr val="272525"/>
                </a:solidFill>
                <a:latin typeface="Montserrat" pitchFamily="34" charset="0"/>
                <a:ea typeface="Montserrat" pitchFamily="34" charset="-122"/>
                <a:cs typeface="Montserrat" pitchFamily="34" charset="-120"/>
              </a:rPr>
              <a:t>, </a:t>
            </a:r>
            <a:r>
              <a:rPr lang="en-US" sz="1750" dirty="0" err="1">
                <a:solidFill>
                  <a:srgbClr val="272525"/>
                </a:solidFill>
                <a:latin typeface="Montserrat" pitchFamily="34" charset="0"/>
                <a:ea typeface="Montserrat" pitchFamily="34" charset="-122"/>
                <a:cs typeface="Montserrat" pitchFamily="34" charset="-120"/>
              </a:rPr>
              <a:t>Tensorflow</a:t>
            </a:r>
            <a:r>
              <a:rPr lang="en-US" sz="1750" dirty="0">
                <a:solidFill>
                  <a:srgbClr val="272525"/>
                </a:solidFill>
                <a:latin typeface="Montserrat" pitchFamily="34" charset="0"/>
                <a:ea typeface="Montserrat" pitchFamily="34" charset="-122"/>
                <a:cs typeface="Montserrat" pitchFamily="34" charset="-120"/>
              </a:rPr>
              <a:t>, Django</a:t>
            </a:r>
            <a:endParaRPr lang="en-US" sz="1750" dirty="0"/>
          </a:p>
        </p:txBody>
      </p:sp>
      <p:sp>
        <p:nvSpPr>
          <p:cNvPr id="13" name="Shape 10"/>
          <p:cNvSpPr/>
          <p:nvPr/>
        </p:nvSpPr>
        <p:spPr>
          <a:xfrm>
            <a:off x="1760220" y="5483066"/>
            <a:ext cx="11109960" cy="637103"/>
          </a:xfrm>
          <a:prstGeom prst="rect">
            <a:avLst/>
          </a:prstGeom>
          <a:solidFill>
            <a:srgbClr val="4B54FF">
              <a:alpha val="5000"/>
            </a:srgbClr>
          </a:solidFill>
          <a:ln/>
        </p:spPr>
      </p:sp>
      <p:sp>
        <p:nvSpPr>
          <p:cNvPr id="14" name="Text 11"/>
          <p:cNvSpPr/>
          <p:nvPr/>
        </p:nvSpPr>
        <p:spPr>
          <a:xfrm>
            <a:off x="1982391" y="5623917"/>
            <a:ext cx="5106829"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IDE/Workbench</a:t>
            </a:r>
            <a:endParaRPr lang="en-US" sz="1750" dirty="0"/>
          </a:p>
        </p:txBody>
      </p:sp>
      <p:sp>
        <p:nvSpPr>
          <p:cNvPr id="15" name="Text 12"/>
          <p:cNvSpPr/>
          <p:nvPr/>
        </p:nvSpPr>
        <p:spPr>
          <a:xfrm>
            <a:off x="7541181" y="5623917"/>
            <a:ext cx="5106829" cy="355402"/>
          </a:xfrm>
          <a:prstGeom prst="rect">
            <a:avLst/>
          </a:prstGeom>
          <a:noFill/>
          <a:ln/>
        </p:spPr>
        <p:txBody>
          <a:bodyPr wrap="none" rtlCol="0" anchor="t"/>
          <a:lstStyle/>
          <a:p>
            <a:pPr marL="0" indent="0">
              <a:lnSpc>
                <a:spcPts val="2799"/>
              </a:lnSpc>
              <a:buNone/>
            </a:pPr>
            <a:r>
              <a:rPr lang="en-US" sz="1750" dirty="0" err="1">
                <a:solidFill>
                  <a:srgbClr val="272525"/>
                </a:solidFill>
                <a:latin typeface="Montserrat" pitchFamily="34" charset="0"/>
                <a:ea typeface="Montserrat" pitchFamily="34" charset="-122"/>
                <a:cs typeface="Montserrat" pitchFamily="34" charset="-120"/>
              </a:rPr>
              <a:t>VScode</a:t>
            </a:r>
            <a:endParaRPr lang="en-US" sz="1750" dirty="0"/>
          </a:p>
        </p:txBody>
      </p:sp>
      <p:sp>
        <p:nvSpPr>
          <p:cNvPr id="16" name="Text 13"/>
          <p:cNvSpPr/>
          <p:nvPr/>
        </p:nvSpPr>
        <p:spPr>
          <a:xfrm>
            <a:off x="1982391" y="6261021"/>
            <a:ext cx="5106829"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Technology, Database</a:t>
            </a:r>
            <a:endParaRPr lang="en-US" sz="1750" dirty="0"/>
          </a:p>
        </p:txBody>
      </p:sp>
      <p:sp>
        <p:nvSpPr>
          <p:cNvPr id="17" name="Text 14"/>
          <p:cNvSpPr/>
          <p:nvPr/>
        </p:nvSpPr>
        <p:spPr>
          <a:xfrm>
            <a:off x="7541181" y="6261021"/>
            <a:ext cx="5106829" cy="355402"/>
          </a:xfrm>
          <a:prstGeom prst="rect">
            <a:avLst/>
          </a:prstGeom>
          <a:noFill/>
          <a:ln/>
        </p:spPr>
        <p:txBody>
          <a:bodyPr wrap="none" rtlCol="0" anchor="t"/>
          <a:lstStyle/>
          <a:p>
            <a:pPr marL="0" indent="0">
              <a:lnSpc>
                <a:spcPts val="2799"/>
              </a:lnSpc>
              <a:buNone/>
            </a:pPr>
            <a:r>
              <a:rPr lang="en-US" sz="1750" dirty="0">
                <a:solidFill>
                  <a:srgbClr val="272525"/>
                </a:solidFill>
                <a:latin typeface="Montserrat" pitchFamily="34" charset="0"/>
                <a:ea typeface="Montserrat" pitchFamily="34" charset="-122"/>
                <a:cs typeface="Montserrat" pitchFamily="34" charset="-120"/>
              </a:rPr>
              <a:t>Python 3.6+, MYSQL</a:t>
            </a:r>
            <a:endParaRPr lang="en-US" sz="1750" dirty="0"/>
          </a:p>
        </p:txBody>
      </p:sp>
    </p:spTree>
    <p:extLst>
      <p:ext uri="{BB962C8B-B14F-4D97-AF65-F5344CB8AC3E}">
        <p14:creationId xmlns:p14="http://schemas.microsoft.com/office/powerpoint/2010/main" val="14098629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AI" dirty="0"/>
          </a:p>
        </p:txBody>
      </p:sp>
      <p:sp>
        <p:nvSpPr>
          <p:cNvPr id="4" name="Text 1"/>
          <p:cNvSpPr/>
          <p:nvPr/>
        </p:nvSpPr>
        <p:spPr>
          <a:xfrm>
            <a:off x="1760220" y="1254919"/>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Architecture</a:t>
            </a:r>
            <a:endParaRPr lang="en-US" sz="4374" dirty="0">
              <a:latin typeface="Times New Roman" panose="02020603050405020304" pitchFamily="18" charset="0"/>
              <a:cs typeface="Times New Roman" panose="02020603050405020304" pitchFamily="18" charset="0"/>
            </a:endParaRPr>
          </a:p>
        </p:txBody>
      </p:sp>
      <p:sp>
        <p:nvSpPr>
          <p:cNvPr id="5" name="Text 2"/>
          <p:cNvSpPr/>
          <p:nvPr/>
        </p:nvSpPr>
        <p:spPr>
          <a:xfrm>
            <a:off x="1760220" y="2393633"/>
            <a:ext cx="11109960" cy="710803"/>
          </a:xfrm>
          <a:prstGeom prst="rect">
            <a:avLst/>
          </a:prstGeom>
          <a:noFill/>
          <a:ln/>
        </p:spPr>
        <p:txBody>
          <a:bodyPr wrap="square" rtlCol="0" anchor="t"/>
          <a:lstStyle/>
          <a:p>
            <a:pPr marL="0" indent="0" algn="just">
              <a:lnSpc>
                <a:spcPts val="2799"/>
              </a:lnSpc>
              <a:buNone/>
            </a:pP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Peering into the architectural blueprint, the system unifies user health inputs with a robust ML algorithm to dispense personalized health statuses.</a:t>
            </a:r>
            <a:endParaRPr lang="en-US" sz="2000" dirty="0">
              <a:latin typeface="Times New Roman" panose="02020603050405020304" pitchFamily="18" charset="0"/>
              <a:cs typeface="Times New Roman" panose="02020603050405020304" pitchFamily="18" charset="0"/>
            </a:endParaRPr>
          </a:p>
        </p:txBody>
      </p:sp>
      <p:pic>
        <p:nvPicPr>
          <p:cNvPr id="6" name="Image 1" descr="preencoded.png"/>
          <p:cNvPicPr>
            <a:picLocks noChangeAspect="1"/>
          </p:cNvPicPr>
          <p:nvPr/>
        </p:nvPicPr>
        <p:blipFill>
          <a:blip r:embed="rId4"/>
          <a:stretch>
            <a:fillRect/>
          </a:stretch>
        </p:blipFill>
        <p:spPr>
          <a:xfrm>
            <a:off x="1760220" y="3354348"/>
            <a:ext cx="3481149" cy="2151459"/>
          </a:xfrm>
          <a:prstGeom prst="rect">
            <a:avLst/>
          </a:prstGeom>
        </p:spPr>
      </p:pic>
      <p:sp>
        <p:nvSpPr>
          <p:cNvPr id="7" name="Text 3"/>
          <p:cNvSpPr/>
          <p:nvPr/>
        </p:nvSpPr>
        <p:spPr>
          <a:xfrm>
            <a:off x="1760220" y="5783461"/>
            <a:ext cx="2491740"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Times New Roman" panose="02020603050405020304" pitchFamily="18" charset="0"/>
                <a:ea typeface="Barlow" pitchFamily="34" charset="-122"/>
                <a:cs typeface="Times New Roman" panose="02020603050405020304" pitchFamily="18" charset="0"/>
              </a:rPr>
              <a:t>User Data Collection</a:t>
            </a:r>
            <a:endParaRPr lang="en-US" sz="2187" dirty="0">
              <a:latin typeface="Times New Roman" panose="02020603050405020304" pitchFamily="18" charset="0"/>
              <a:cs typeface="Times New Roman" panose="02020603050405020304" pitchFamily="18" charset="0"/>
            </a:endParaRPr>
          </a:p>
        </p:txBody>
      </p:sp>
      <p:sp>
        <p:nvSpPr>
          <p:cNvPr id="8" name="Text 4"/>
          <p:cNvSpPr/>
          <p:nvPr/>
        </p:nvSpPr>
        <p:spPr>
          <a:xfrm>
            <a:off x="1760220" y="6263878"/>
            <a:ext cx="3481149" cy="710803"/>
          </a:xfrm>
          <a:prstGeom prst="rect">
            <a:avLst/>
          </a:prstGeom>
          <a:noFill/>
          <a:ln/>
        </p:spPr>
        <p:txBody>
          <a:bodyPr wrap="square" rtlCol="0" anchor="t"/>
          <a:lstStyle/>
          <a:p>
            <a:pPr marL="0" indent="0" algn="l">
              <a:lnSpc>
                <a:spcPts val="2799"/>
              </a:lnSpc>
              <a:buNone/>
            </a:pP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Inputs like BMI, height, and more are easily collected.</a:t>
            </a:r>
            <a:endParaRPr lang="en-US" sz="2000" dirty="0">
              <a:latin typeface="Times New Roman" panose="02020603050405020304" pitchFamily="18" charset="0"/>
              <a:cs typeface="Times New Roman" panose="02020603050405020304" pitchFamily="18" charset="0"/>
            </a:endParaRPr>
          </a:p>
        </p:txBody>
      </p:sp>
      <p:pic>
        <p:nvPicPr>
          <p:cNvPr id="9" name="Image 2" descr="preencoded.png"/>
          <p:cNvPicPr>
            <a:picLocks noChangeAspect="1"/>
          </p:cNvPicPr>
          <p:nvPr/>
        </p:nvPicPr>
        <p:blipFill>
          <a:blip r:embed="rId5"/>
          <a:stretch>
            <a:fillRect/>
          </a:stretch>
        </p:blipFill>
        <p:spPr>
          <a:xfrm>
            <a:off x="5574625" y="3354348"/>
            <a:ext cx="3481149" cy="2151459"/>
          </a:xfrm>
          <a:prstGeom prst="rect">
            <a:avLst/>
          </a:prstGeom>
        </p:spPr>
      </p:pic>
      <p:sp>
        <p:nvSpPr>
          <p:cNvPr id="10" name="Text 5"/>
          <p:cNvSpPr/>
          <p:nvPr/>
        </p:nvSpPr>
        <p:spPr>
          <a:xfrm>
            <a:off x="5574625" y="5783461"/>
            <a:ext cx="2221944"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Times New Roman" panose="02020603050405020304" pitchFamily="18" charset="0"/>
                <a:ea typeface="Barlow" pitchFamily="34" charset="-122"/>
                <a:cs typeface="Times New Roman" panose="02020603050405020304" pitchFamily="18" charset="0"/>
              </a:rPr>
              <a:t>ML Analysis</a:t>
            </a:r>
            <a:endParaRPr lang="en-US" sz="2187" dirty="0">
              <a:latin typeface="Times New Roman" panose="02020603050405020304" pitchFamily="18" charset="0"/>
              <a:cs typeface="Times New Roman" panose="02020603050405020304" pitchFamily="18" charset="0"/>
            </a:endParaRPr>
          </a:p>
        </p:txBody>
      </p:sp>
      <p:sp>
        <p:nvSpPr>
          <p:cNvPr id="11" name="Text 6"/>
          <p:cNvSpPr/>
          <p:nvPr/>
        </p:nvSpPr>
        <p:spPr>
          <a:xfrm>
            <a:off x="5574625" y="6263878"/>
            <a:ext cx="3481149" cy="710803"/>
          </a:xfrm>
          <a:prstGeom prst="rect">
            <a:avLst/>
          </a:prstGeom>
          <a:noFill/>
          <a:ln/>
        </p:spPr>
        <p:txBody>
          <a:bodyPr wrap="square" rtlCol="0" anchor="t"/>
          <a:lstStyle/>
          <a:p>
            <a:pPr marL="0" indent="0" algn="l">
              <a:lnSpc>
                <a:spcPts val="2799"/>
              </a:lnSpc>
              <a:buNone/>
            </a:pP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Real-time health metric analysis using ML algorithms.</a:t>
            </a:r>
            <a:endParaRPr lang="en-US" sz="2000" dirty="0">
              <a:latin typeface="Times New Roman" panose="02020603050405020304" pitchFamily="18" charset="0"/>
              <a:cs typeface="Times New Roman" panose="02020603050405020304" pitchFamily="18" charset="0"/>
            </a:endParaRPr>
          </a:p>
        </p:txBody>
      </p:sp>
      <p:pic>
        <p:nvPicPr>
          <p:cNvPr id="12" name="Image 3" descr="preencoded.png"/>
          <p:cNvPicPr>
            <a:picLocks noChangeAspect="1"/>
          </p:cNvPicPr>
          <p:nvPr/>
        </p:nvPicPr>
        <p:blipFill>
          <a:blip r:embed="rId6"/>
          <a:stretch>
            <a:fillRect/>
          </a:stretch>
        </p:blipFill>
        <p:spPr>
          <a:xfrm>
            <a:off x="9389031" y="3354348"/>
            <a:ext cx="3481149" cy="2151459"/>
          </a:xfrm>
          <a:prstGeom prst="rect">
            <a:avLst/>
          </a:prstGeom>
        </p:spPr>
      </p:pic>
      <p:sp>
        <p:nvSpPr>
          <p:cNvPr id="13" name="Text 7"/>
          <p:cNvSpPr/>
          <p:nvPr/>
        </p:nvSpPr>
        <p:spPr>
          <a:xfrm>
            <a:off x="9389031" y="5783461"/>
            <a:ext cx="2221944" cy="347186"/>
          </a:xfrm>
          <a:prstGeom prst="rect">
            <a:avLst/>
          </a:prstGeom>
          <a:noFill/>
          <a:ln/>
        </p:spPr>
        <p:txBody>
          <a:bodyPr wrap="none" rtlCol="0" anchor="t"/>
          <a:lstStyle/>
          <a:p>
            <a:pPr marL="0" indent="0" algn="l">
              <a:lnSpc>
                <a:spcPts val="2734"/>
              </a:lnSpc>
              <a:buNone/>
            </a:pPr>
            <a:r>
              <a:rPr lang="en-US" sz="2187" b="1" dirty="0">
                <a:solidFill>
                  <a:srgbClr val="396AF1"/>
                </a:solidFill>
                <a:latin typeface="Times New Roman" panose="02020603050405020304" pitchFamily="18" charset="0"/>
                <a:ea typeface="Barlow" pitchFamily="34" charset="-122"/>
                <a:cs typeface="Times New Roman" panose="02020603050405020304" pitchFamily="18" charset="0"/>
              </a:rPr>
              <a:t>Health Scoring</a:t>
            </a:r>
            <a:endParaRPr lang="en-US" sz="2187" dirty="0">
              <a:latin typeface="Times New Roman" panose="02020603050405020304" pitchFamily="18" charset="0"/>
              <a:cs typeface="Times New Roman" panose="02020603050405020304" pitchFamily="18" charset="0"/>
            </a:endParaRPr>
          </a:p>
        </p:txBody>
      </p:sp>
      <p:sp>
        <p:nvSpPr>
          <p:cNvPr id="14" name="Text 8"/>
          <p:cNvSpPr/>
          <p:nvPr/>
        </p:nvSpPr>
        <p:spPr>
          <a:xfrm>
            <a:off x="9389031" y="6263878"/>
            <a:ext cx="3481149" cy="710803"/>
          </a:xfrm>
          <a:prstGeom prst="rect">
            <a:avLst/>
          </a:prstGeom>
          <a:noFill/>
          <a:ln/>
        </p:spPr>
        <p:txBody>
          <a:bodyPr wrap="square" rtlCol="0" anchor="t"/>
          <a:lstStyle/>
          <a:p>
            <a:pPr marL="0" indent="0" algn="l">
              <a:lnSpc>
                <a:spcPts val="2799"/>
              </a:lnSpc>
              <a:buNone/>
            </a:pP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A visual, intuitive star rating representing health.</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68483"/>
            <a:ext cx="14630400" cy="8229600"/>
          </a:xfrm>
          <a:prstGeom prst="rect">
            <a:avLst/>
          </a:prstGeom>
          <a:solidFill>
            <a:srgbClr val="EEEFF5"/>
          </a:solidFill>
          <a:ln/>
        </p:spPr>
        <p:txBody>
          <a:bodyPr/>
          <a:lstStyle/>
          <a:p>
            <a:endParaRPr lang="en-IN" dirty="0"/>
          </a:p>
        </p:txBody>
      </p:sp>
      <p:sp>
        <p:nvSpPr>
          <p:cNvPr id="4" name="Text 1"/>
          <p:cNvSpPr/>
          <p:nvPr/>
        </p:nvSpPr>
        <p:spPr>
          <a:xfrm>
            <a:off x="1668780" y="865286"/>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Merits:</a:t>
            </a:r>
            <a:endParaRPr lang="en-US" sz="4374" dirty="0">
              <a:latin typeface="Times New Roman" panose="02020603050405020304" pitchFamily="18" charset="0"/>
              <a:cs typeface="Times New Roman" panose="02020603050405020304" pitchFamily="18" charset="0"/>
            </a:endParaRPr>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sp>
        <p:nvSpPr>
          <p:cNvPr id="13" name="TextBox 12">
            <a:extLst>
              <a:ext uri="{FF2B5EF4-FFF2-40B4-BE49-F238E27FC236}">
                <a16:creationId xmlns:a16="http://schemas.microsoft.com/office/drawing/2014/main" id="{EFA8B199-C68E-22B9-7EFD-B11500223815}"/>
              </a:ext>
            </a:extLst>
          </p:cNvPr>
          <p:cNvSpPr txBox="1"/>
          <p:nvPr/>
        </p:nvSpPr>
        <p:spPr>
          <a:xfrm>
            <a:off x="1374449" y="2338157"/>
            <a:ext cx="8688070" cy="3416320"/>
          </a:xfrm>
          <a:prstGeom prst="rect">
            <a:avLst/>
          </a:prstGeom>
          <a:noFill/>
        </p:spPr>
        <p:txBody>
          <a:bodyPr wrap="square" rtlCol="0">
            <a:spAutoFit/>
          </a:bodyPr>
          <a:lstStyle/>
          <a:p>
            <a:pPr marL="342900" indent="-342900" algn="just">
              <a:buFont typeface="Wingdings" pitchFamily="2" charset="2"/>
              <a:buChar char="Ø"/>
            </a:pPr>
            <a:r>
              <a:rPr lang="en-US" sz="2400" dirty="0">
                <a:latin typeface="Times New Roman" panose="02020603050405020304" pitchFamily="18" charset="0"/>
                <a:cs typeface="Times New Roman" panose="02020603050405020304" pitchFamily="18" charset="0"/>
              </a:rPr>
              <a:t>Personalized health insights for informed decision-making.</a:t>
            </a:r>
          </a:p>
          <a:p>
            <a:pPr marL="342900" indent="-342900" algn="just">
              <a:buFont typeface="Wingdings" pitchFamily="2" charset="2"/>
              <a:buChar char="Ø"/>
            </a:pPr>
            <a:endParaRPr lang="en-US" sz="2400" dirty="0">
              <a:latin typeface="Times New Roman" panose="02020603050405020304" pitchFamily="18" charset="0"/>
              <a:cs typeface="Times New Roman" panose="02020603050405020304" pitchFamily="18" charset="0"/>
            </a:endParaRPr>
          </a:p>
          <a:p>
            <a:pPr marL="342900" indent="-342900" algn="just">
              <a:buFont typeface="Wingdings" pitchFamily="2" charset="2"/>
              <a:buChar char="Ø"/>
            </a:pPr>
            <a:r>
              <a:rPr lang="en-US" sz="2400" dirty="0">
                <a:latin typeface="Times New Roman" panose="02020603050405020304" pitchFamily="18" charset="0"/>
                <a:cs typeface="Times New Roman" panose="02020603050405020304" pitchFamily="18" charset="0"/>
              </a:rPr>
              <a:t>Timely identification of potential health issues.</a:t>
            </a:r>
          </a:p>
          <a:p>
            <a:pPr algn="just"/>
            <a:endParaRPr lang="en-US" sz="2400" dirty="0">
              <a:latin typeface="Times New Roman" panose="02020603050405020304" pitchFamily="18" charset="0"/>
              <a:cs typeface="Times New Roman" panose="02020603050405020304" pitchFamily="18" charset="0"/>
            </a:endParaRPr>
          </a:p>
          <a:p>
            <a:pPr marL="342900" indent="-342900" algn="just">
              <a:buFont typeface="Wingdings" pitchFamily="2" charset="2"/>
              <a:buChar char="Ø"/>
            </a:pPr>
            <a:r>
              <a:rPr lang="en-US" sz="2400" dirty="0">
                <a:latin typeface="Times New Roman" panose="02020603050405020304" pitchFamily="18" charset="0"/>
                <a:cs typeface="Times New Roman" panose="02020603050405020304" pitchFamily="18" charset="0"/>
              </a:rPr>
              <a:t>Efficient utilization of machine learning for accurate predictions.</a:t>
            </a:r>
          </a:p>
          <a:p>
            <a:pPr marL="342900" indent="-342900" algn="just">
              <a:buFont typeface="Wingdings" pitchFamily="2" charset="2"/>
              <a:buChar char="Ø"/>
            </a:pPr>
            <a:endParaRPr lang="en-US" sz="2400" dirty="0">
              <a:latin typeface="Times New Roman" panose="02020603050405020304" pitchFamily="18" charset="0"/>
              <a:cs typeface="Times New Roman" panose="02020603050405020304" pitchFamily="18" charset="0"/>
            </a:endParaRPr>
          </a:p>
          <a:p>
            <a:pPr marL="342900" indent="-342900" algn="just">
              <a:buFont typeface="Wingdings" pitchFamily="2" charset="2"/>
              <a:buChar char="Ø"/>
            </a:pPr>
            <a:r>
              <a:rPr lang="en-US" sz="2400" dirty="0">
                <a:latin typeface="Times New Roman" panose="02020603050405020304" pitchFamily="18" charset="0"/>
                <a:cs typeface="Times New Roman" panose="02020603050405020304" pitchFamily="18" charset="0"/>
              </a:rPr>
              <a:t>Enhanced user engagement and proactive health management.</a:t>
            </a:r>
          </a:p>
          <a:p>
            <a:pPr marL="342900" indent="-342900" algn="just">
              <a:buFont typeface="Wingdings" pitchFamily="2" charset="2"/>
              <a:buChar char="Ø"/>
            </a:pPr>
            <a:endParaRPr lang="en-US" sz="2400" dirty="0">
              <a:latin typeface="Times New Roman" panose="02020603050405020304" pitchFamily="18" charset="0"/>
              <a:cs typeface="Times New Roman" panose="02020603050405020304" pitchFamily="18" charset="0"/>
            </a:endParaRPr>
          </a:p>
          <a:p>
            <a:pPr marL="342900" indent="-342900" algn="just">
              <a:buFont typeface="Wingdings" pitchFamily="2" charset="2"/>
              <a:buChar char="Ø"/>
            </a:pPr>
            <a:r>
              <a:rPr lang="en-US" sz="2400" dirty="0">
                <a:latin typeface="Times New Roman" panose="02020603050405020304" pitchFamily="18" charset="0"/>
                <a:cs typeface="Times New Roman" panose="02020603050405020304" pitchFamily="18" charset="0"/>
              </a:rPr>
              <a:t>Improved health outcomes and overall well-being.</a:t>
            </a:r>
            <a:endParaRPr lang="en-IN" sz="2400" dirty="0">
              <a:latin typeface="Times New Roman" panose="02020603050405020304" pitchFamily="18" charset="0"/>
              <a:cs typeface="Times New Roman" panose="02020603050405020304" pitchFamily="18" charset="0"/>
            </a:endParaRPr>
          </a:p>
        </p:txBody>
      </p:sp>
      <p:pic>
        <p:nvPicPr>
          <p:cNvPr id="6" name="Image 1" descr="preencoded.png">
            <a:extLst>
              <a:ext uri="{FF2B5EF4-FFF2-40B4-BE49-F238E27FC236}">
                <a16:creationId xmlns:a16="http://schemas.microsoft.com/office/drawing/2014/main" id="{722A9F26-E675-DEA7-F966-FE802893AB68}"/>
              </a:ext>
            </a:extLst>
          </p:cNvPr>
          <p:cNvPicPr>
            <a:picLocks noChangeAspect="1"/>
          </p:cNvPicPr>
          <p:nvPr/>
        </p:nvPicPr>
        <p:blipFill>
          <a:blip r:embed="rId4"/>
          <a:stretch>
            <a:fillRect/>
          </a:stretch>
        </p:blipFill>
        <p:spPr>
          <a:xfrm>
            <a:off x="10942629" y="-68483"/>
            <a:ext cx="3687771" cy="8298083"/>
          </a:xfrm>
          <a:prstGeom prst="rect">
            <a:avLst/>
          </a:prstGeom>
        </p:spPr>
      </p:pic>
    </p:spTree>
    <p:extLst>
      <p:ext uri="{BB962C8B-B14F-4D97-AF65-F5344CB8AC3E}">
        <p14:creationId xmlns:p14="http://schemas.microsoft.com/office/powerpoint/2010/main" val="33609541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68483"/>
            <a:ext cx="14630400" cy="8229600"/>
          </a:xfrm>
          <a:prstGeom prst="rect">
            <a:avLst/>
          </a:prstGeom>
          <a:solidFill>
            <a:srgbClr val="EEEFF5"/>
          </a:solidFill>
          <a:ln/>
        </p:spPr>
        <p:txBody>
          <a:bodyPr/>
          <a:lstStyle/>
          <a:p>
            <a:endParaRPr lang="en-IN" dirty="0"/>
          </a:p>
        </p:txBody>
      </p:sp>
      <p:sp>
        <p:nvSpPr>
          <p:cNvPr id="4" name="Text 1"/>
          <p:cNvSpPr/>
          <p:nvPr/>
        </p:nvSpPr>
        <p:spPr>
          <a:xfrm>
            <a:off x="1097280" y="618950"/>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UML Diagram:</a:t>
            </a:r>
            <a:endParaRPr lang="en-US" sz="4374" dirty="0">
              <a:latin typeface="Times New Roman" panose="02020603050405020304" pitchFamily="18" charset="0"/>
              <a:cs typeface="Times New Roman" panose="02020603050405020304" pitchFamily="18" charset="0"/>
            </a:endParaRPr>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sp>
        <p:nvSpPr>
          <p:cNvPr id="13" name="TextBox 12">
            <a:extLst>
              <a:ext uri="{FF2B5EF4-FFF2-40B4-BE49-F238E27FC236}">
                <a16:creationId xmlns:a16="http://schemas.microsoft.com/office/drawing/2014/main" id="{EFA8B199-C68E-22B9-7EFD-B11500223815}"/>
              </a:ext>
            </a:extLst>
          </p:cNvPr>
          <p:cNvSpPr txBox="1"/>
          <p:nvPr/>
        </p:nvSpPr>
        <p:spPr>
          <a:xfrm>
            <a:off x="1097280" y="2003019"/>
            <a:ext cx="9443258" cy="5262979"/>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The goal is for UML to become a common language for creating models of object oriented computer software. In its current form UML is comprised of two major components: a meta-model and a notation. In the future, some form of method or process may also be added to; or associated with, UML.</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UML stands for unified modeling language. UML is a standardized general-purpose modeling language in the field of object-oriented software engineering. The standard is managed, and was created by, the object management group. </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The unified modeling language is a standard language for specifying, visualization, constructing and documenting the artifacts of software system, as well as for business modeling and other non-software systems. </a:t>
            </a:r>
          </a:p>
          <a:p>
            <a:pPr algn="just"/>
            <a:endParaRPr lang="en-US" sz="2400" dirty="0"/>
          </a:p>
        </p:txBody>
      </p:sp>
      <p:pic>
        <p:nvPicPr>
          <p:cNvPr id="6" name="Image 1" descr="preencoded.png">
            <a:extLst>
              <a:ext uri="{FF2B5EF4-FFF2-40B4-BE49-F238E27FC236}">
                <a16:creationId xmlns:a16="http://schemas.microsoft.com/office/drawing/2014/main" id="{722A9F26-E675-DEA7-F966-FE802893AB68}"/>
              </a:ext>
            </a:extLst>
          </p:cNvPr>
          <p:cNvPicPr>
            <a:picLocks noChangeAspect="1"/>
          </p:cNvPicPr>
          <p:nvPr/>
        </p:nvPicPr>
        <p:blipFill>
          <a:blip r:embed="rId4"/>
          <a:stretch>
            <a:fillRect/>
          </a:stretch>
        </p:blipFill>
        <p:spPr>
          <a:xfrm>
            <a:off x="10942629" y="-68483"/>
            <a:ext cx="3687771" cy="8298083"/>
          </a:xfrm>
          <a:prstGeom prst="rect">
            <a:avLst/>
          </a:prstGeom>
        </p:spPr>
      </p:pic>
    </p:spTree>
    <p:extLst>
      <p:ext uri="{BB962C8B-B14F-4D97-AF65-F5344CB8AC3E}">
        <p14:creationId xmlns:p14="http://schemas.microsoft.com/office/powerpoint/2010/main" val="35198361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68483"/>
            <a:ext cx="14630400" cy="8229600"/>
          </a:xfrm>
          <a:prstGeom prst="rect">
            <a:avLst/>
          </a:prstGeom>
          <a:solidFill>
            <a:srgbClr val="EEEFF5"/>
          </a:solidFill>
          <a:ln/>
        </p:spPr>
        <p:txBody>
          <a:bodyPr/>
          <a:lstStyle/>
          <a:p>
            <a:endParaRPr lang="en-IN" dirty="0"/>
          </a:p>
        </p:txBody>
      </p:sp>
      <p:sp>
        <p:nvSpPr>
          <p:cNvPr id="4" name="Text 1"/>
          <p:cNvSpPr/>
          <p:nvPr/>
        </p:nvSpPr>
        <p:spPr>
          <a:xfrm>
            <a:off x="1147155" y="860281"/>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Use Case Diagram:</a:t>
            </a:r>
            <a:endParaRPr lang="en-US" sz="4374" dirty="0">
              <a:latin typeface="Times New Roman" panose="02020603050405020304" pitchFamily="18" charset="0"/>
              <a:cs typeface="Times New Roman" panose="02020603050405020304" pitchFamily="18" charset="0"/>
            </a:endParaRPr>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sp>
        <p:nvSpPr>
          <p:cNvPr id="13" name="TextBox 12">
            <a:extLst>
              <a:ext uri="{FF2B5EF4-FFF2-40B4-BE49-F238E27FC236}">
                <a16:creationId xmlns:a16="http://schemas.microsoft.com/office/drawing/2014/main" id="{EFA8B199-C68E-22B9-7EFD-B11500223815}"/>
              </a:ext>
            </a:extLst>
          </p:cNvPr>
          <p:cNvSpPr txBox="1"/>
          <p:nvPr/>
        </p:nvSpPr>
        <p:spPr>
          <a:xfrm>
            <a:off x="869414" y="3119318"/>
            <a:ext cx="9443259" cy="4154984"/>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A use case diagram in the unified modeling language (UML) is a type of behavioral diagram defined by and created from a use-case analysis.</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 Its purpose is to present a graphical overview of the functionality provided by a system in terms of actors, their goals (represented as use cases), and any dependencies between those use cases.</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 The main purpose of a use case diagram is to show what system functions are performed for which actor. Roles of the actors in the system can be depicted.</a:t>
            </a:r>
          </a:p>
          <a:p>
            <a:pPr algn="just"/>
            <a:endParaRPr lang="en-US" sz="2400" dirty="0"/>
          </a:p>
        </p:txBody>
      </p:sp>
      <p:pic>
        <p:nvPicPr>
          <p:cNvPr id="6" name="Image 1" descr="preencoded.png">
            <a:extLst>
              <a:ext uri="{FF2B5EF4-FFF2-40B4-BE49-F238E27FC236}">
                <a16:creationId xmlns:a16="http://schemas.microsoft.com/office/drawing/2014/main" id="{722A9F26-E675-DEA7-F966-FE802893AB68}"/>
              </a:ext>
            </a:extLst>
          </p:cNvPr>
          <p:cNvPicPr>
            <a:picLocks noChangeAspect="1"/>
          </p:cNvPicPr>
          <p:nvPr/>
        </p:nvPicPr>
        <p:blipFill>
          <a:blip r:embed="rId4"/>
          <a:stretch>
            <a:fillRect/>
          </a:stretch>
        </p:blipFill>
        <p:spPr>
          <a:xfrm>
            <a:off x="10942629" y="-68483"/>
            <a:ext cx="3687771" cy="8298083"/>
          </a:xfrm>
          <a:prstGeom prst="rect">
            <a:avLst/>
          </a:prstGeom>
        </p:spPr>
      </p:pic>
    </p:spTree>
    <p:extLst>
      <p:ext uri="{BB962C8B-B14F-4D97-AF65-F5344CB8AC3E}">
        <p14:creationId xmlns:p14="http://schemas.microsoft.com/office/powerpoint/2010/main" val="8948970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68483"/>
            <a:ext cx="14630400" cy="8229600"/>
          </a:xfrm>
          <a:prstGeom prst="rect">
            <a:avLst/>
          </a:prstGeom>
          <a:solidFill>
            <a:srgbClr val="EEEFF5"/>
          </a:solidFill>
          <a:ln/>
        </p:spPr>
        <p:txBody>
          <a:bodyPr/>
          <a:lstStyle/>
          <a:p>
            <a:endParaRPr lang="en-IN" dirty="0"/>
          </a:p>
        </p:txBody>
      </p:sp>
      <p:sp>
        <p:nvSpPr>
          <p:cNvPr id="4" name="Text 1"/>
          <p:cNvSpPr/>
          <p:nvPr/>
        </p:nvSpPr>
        <p:spPr>
          <a:xfrm>
            <a:off x="1668780" y="865286"/>
            <a:ext cx="4443889" cy="694373"/>
          </a:xfrm>
          <a:prstGeom prst="rect">
            <a:avLst/>
          </a:prstGeom>
          <a:noFill/>
          <a:ln/>
        </p:spPr>
        <p:txBody>
          <a:bodyPr wrap="none" rtlCol="0" anchor="t"/>
          <a:lstStyle/>
          <a:p>
            <a:pPr marL="0" indent="0">
              <a:lnSpc>
                <a:spcPts val="5468"/>
              </a:lnSpc>
              <a:buNone/>
            </a:pPr>
            <a:endParaRPr lang="en-US" sz="4374" dirty="0"/>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pic>
        <p:nvPicPr>
          <p:cNvPr id="7" name="Picture 6">
            <a:extLst>
              <a:ext uri="{FF2B5EF4-FFF2-40B4-BE49-F238E27FC236}">
                <a16:creationId xmlns:a16="http://schemas.microsoft.com/office/drawing/2014/main" id="{B9D6F838-9BF6-5125-75AB-8A5D035A9549}"/>
              </a:ext>
            </a:extLst>
          </p:cNvPr>
          <p:cNvPicPr/>
          <p:nvPr/>
        </p:nvPicPr>
        <p:blipFill>
          <a:blip r:embed="rId4">
            <a:lum/>
            <a:alphaModFix/>
          </a:blip>
          <a:srcRect/>
          <a:stretch>
            <a:fillRect/>
          </a:stretch>
        </p:blipFill>
        <p:spPr>
          <a:xfrm>
            <a:off x="2570638" y="0"/>
            <a:ext cx="8834423" cy="8229600"/>
          </a:xfrm>
          <a:prstGeom prst="rect">
            <a:avLst/>
          </a:prstGeom>
          <a:noFill/>
          <a:ln>
            <a:noFill/>
            <a:prstDash/>
          </a:ln>
        </p:spPr>
      </p:pic>
    </p:spTree>
    <p:extLst>
      <p:ext uri="{BB962C8B-B14F-4D97-AF65-F5344CB8AC3E}">
        <p14:creationId xmlns:p14="http://schemas.microsoft.com/office/powerpoint/2010/main" val="36850584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68483"/>
            <a:ext cx="14630400" cy="8229600"/>
          </a:xfrm>
          <a:prstGeom prst="rect">
            <a:avLst/>
          </a:prstGeom>
          <a:solidFill>
            <a:srgbClr val="EEEFF5"/>
          </a:solidFill>
          <a:ln/>
        </p:spPr>
        <p:txBody>
          <a:bodyPr/>
          <a:lstStyle/>
          <a:p>
            <a:endParaRPr lang="en-IN" dirty="0"/>
          </a:p>
        </p:txBody>
      </p:sp>
      <p:sp>
        <p:nvSpPr>
          <p:cNvPr id="4" name="Text 1"/>
          <p:cNvSpPr/>
          <p:nvPr/>
        </p:nvSpPr>
        <p:spPr>
          <a:xfrm>
            <a:off x="1020387" y="210347"/>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Class Diagram:</a:t>
            </a:r>
            <a:endParaRPr lang="en-US" sz="4374" dirty="0">
              <a:latin typeface="Times New Roman" panose="02020603050405020304" pitchFamily="18" charset="0"/>
              <a:cs typeface="Times New Roman" panose="02020603050405020304" pitchFamily="18" charset="0"/>
            </a:endParaRPr>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pic>
        <p:nvPicPr>
          <p:cNvPr id="7" name="Picture 6">
            <a:extLst>
              <a:ext uri="{FF2B5EF4-FFF2-40B4-BE49-F238E27FC236}">
                <a16:creationId xmlns:a16="http://schemas.microsoft.com/office/drawing/2014/main" id="{B6C52564-4C7E-5921-F524-C19E8B0FE56B}"/>
              </a:ext>
            </a:extLst>
          </p:cNvPr>
          <p:cNvPicPr/>
          <p:nvPr/>
        </p:nvPicPr>
        <p:blipFill>
          <a:blip r:embed="rId4">
            <a:lum/>
            <a:alphaModFix/>
          </a:blip>
          <a:srcRect/>
          <a:stretch>
            <a:fillRect/>
          </a:stretch>
        </p:blipFill>
        <p:spPr>
          <a:xfrm>
            <a:off x="8495975" y="1168124"/>
            <a:ext cx="5429886" cy="6462712"/>
          </a:xfrm>
          <a:prstGeom prst="rect">
            <a:avLst/>
          </a:prstGeom>
          <a:noFill/>
          <a:ln>
            <a:noFill/>
            <a:prstDash/>
          </a:ln>
        </p:spPr>
      </p:pic>
      <p:sp>
        <p:nvSpPr>
          <p:cNvPr id="8" name="TextBox 7">
            <a:extLst>
              <a:ext uri="{FF2B5EF4-FFF2-40B4-BE49-F238E27FC236}">
                <a16:creationId xmlns:a16="http://schemas.microsoft.com/office/drawing/2014/main" id="{7E063F4F-5803-CF5E-B182-745B6971C080}"/>
              </a:ext>
            </a:extLst>
          </p:cNvPr>
          <p:cNvSpPr txBox="1"/>
          <p:nvPr/>
        </p:nvSpPr>
        <p:spPr>
          <a:xfrm>
            <a:off x="1296785" y="1562793"/>
            <a:ext cx="6683433" cy="3970318"/>
          </a:xfrm>
          <a:prstGeom prst="rect">
            <a:avLst/>
          </a:prstGeom>
          <a:noFill/>
        </p:spPr>
        <p:txBody>
          <a:bodyPr wrap="square" rtlCol="0">
            <a:spAutoFit/>
          </a:bodyPr>
          <a:lstStyle/>
          <a:p>
            <a:pPr algn="just"/>
            <a:r>
              <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In software engineering, a class diagram in the unified modeling language (UML) is a type of static structure diagram that describes the structure of a system by showing the system's classes, their attributes, operations (or methods), and the relationships among the classes.</a:t>
            </a:r>
          </a:p>
          <a:p>
            <a:pPr algn="just"/>
            <a:endPar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It explains which class contains information</a:t>
            </a:r>
            <a:endParaRPr lang="en-IN" sz="2800" dirty="0"/>
          </a:p>
        </p:txBody>
      </p:sp>
    </p:spTree>
    <p:extLst>
      <p:ext uri="{BB962C8B-B14F-4D97-AF65-F5344CB8AC3E}">
        <p14:creationId xmlns:p14="http://schemas.microsoft.com/office/powerpoint/2010/main" val="20488649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68483"/>
            <a:ext cx="14630400" cy="8229600"/>
          </a:xfrm>
          <a:prstGeom prst="rect">
            <a:avLst/>
          </a:prstGeom>
          <a:solidFill>
            <a:srgbClr val="EEEFF5"/>
          </a:solidFill>
          <a:ln/>
        </p:spPr>
        <p:txBody>
          <a:bodyPr/>
          <a:lstStyle/>
          <a:p>
            <a:endParaRPr lang="en-IN" dirty="0"/>
          </a:p>
        </p:txBody>
      </p:sp>
      <p:sp>
        <p:nvSpPr>
          <p:cNvPr id="4" name="Text 1"/>
          <p:cNvSpPr/>
          <p:nvPr/>
        </p:nvSpPr>
        <p:spPr>
          <a:xfrm>
            <a:off x="1020387" y="210347"/>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Sequence Diagram:</a:t>
            </a:r>
            <a:endParaRPr lang="en-US" sz="4374" dirty="0">
              <a:latin typeface="Times New Roman" panose="02020603050405020304" pitchFamily="18" charset="0"/>
              <a:cs typeface="Times New Roman" panose="02020603050405020304" pitchFamily="18" charset="0"/>
            </a:endParaRPr>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sp>
        <p:nvSpPr>
          <p:cNvPr id="8" name="TextBox 7">
            <a:extLst>
              <a:ext uri="{FF2B5EF4-FFF2-40B4-BE49-F238E27FC236}">
                <a16:creationId xmlns:a16="http://schemas.microsoft.com/office/drawing/2014/main" id="{7E063F4F-5803-CF5E-B182-745B6971C080}"/>
              </a:ext>
            </a:extLst>
          </p:cNvPr>
          <p:cNvSpPr txBox="1"/>
          <p:nvPr/>
        </p:nvSpPr>
        <p:spPr>
          <a:xfrm>
            <a:off x="1296785" y="1562793"/>
            <a:ext cx="6683433" cy="4647426"/>
          </a:xfrm>
          <a:prstGeom prst="rect">
            <a:avLst/>
          </a:prstGeom>
          <a:noFill/>
        </p:spPr>
        <p:txBody>
          <a:bodyPr wrap="square" rtlCol="0">
            <a:spAutoFit/>
          </a:bodyPr>
          <a:lstStyle/>
          <a:p>
            <a:pPr algn="just"/>
            <a:r>
              <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 sequence diagram in unified modeling language (UML) is a kind of interaction diagram that shows how processes operate with one another and in what order. It is a construct of a message sequence chart.</a:t>
            </a:r>
          </a:p>
          <a:p>
            <a:pPr algn="just"/>
            <a:endPar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Sequence diagrams are sometimes called event diagrams, event scenarios, and timing diagrams.</a:t>
            </a:r>
          </a:p>
          <a:p>
            <a:endParaRPr lang="en-IN" sz="4400" dirty="0"/>
          </a:p>
        </p:txBody>
      </p:sp>
      <p:pic>
        <p:nvPicPr>
          <p:cNvPr id="6" name="Picture 5">
            <a:extLst>
              <a:ext uri="{FF2B5EF4-FFF2-40B4-BE49-F238E27FC236}">
                <a16:creationId xmlns:a16="http://schemas.microsoft.com/office/drawing/2014/main" id="{AFBFB444-3C79-B8FC-D791-5C9DA0895CB2}"/>
              </a:ext>
            </a:extLst>
          </p:cNvPr>
          <p:cNvPicPr/>
          <p:nvPr/>
        </p:nvPicPr>
        <p:blipFill>
          <a:blip r:embed="rId4">
            <a:lum/>
            <a:alphaModFix/>
          </a:blip>
          <a:srcRect/>
          <a:stretch>
            <a:fillRect/>
          </a:stretch>
        </p:blipFill>
        <p:spPr>
          <a:xfrm>
            <a:off x="8432858" y="-68483"/>
            <a:ext cx="6197542" cy="8298083"/>
          </a:xfrm>
          <a:prstGeom prst="rect">
            <a:avLst/>
          </a:prstGeom>
          <a:noFill/>
          <a:ln>
            <a:noFill/>
            <a:prstDash/>
          </a:ln>
        </p:spPr>
      </p:pic>
    </p:spTree>
    <p:extLst>
      <p:ext uri="{BB962C8B-B14F-4D97-AF65-F5344CB8AC3E}">
        <p14:creationId xmlns:p14="http://schemas.microsoft.com/office/powerpoint/2010/main" val="16862110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68483"/>
            <a:ext cx="14630400" cy="8229600"/>
          </a:xfrm>
          <a:prstGeom prst="rect">
            <a:avLst/>
          </a:prstGeom>
          <a:solidFill>
            <a:srgbClr val="EEEFF5"/>
          </a:solidFill>
          <a:ln/>
        </p:spPr>
        <p:txBody>
          <a:bodyPr/>
          <a:lstStyle/>
          <a:p>
            <a:endParaRPr lang="en-IN" dirty="0"/>
          </a:p>
        </p:txBody>
      </p:sp>
      <p:sp>
        <p:nvSpPr>
          <p:cNvPr id="4" name="Text 1"/>
          <p:cNvSpPr/>
          <p:nvPr/>
        </p:nvSpPr>
        <p:spPr>
          <a:xfrm>
            <a:off x="1020387" y="210347"/>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Deployment Diagram:</a:t>
            </a:r>
            <a:endParaRPr lang="en-US" sz="4374" dirty="0">
              <a:latin typeface="Times New Roman" panose="02020603050405020304" pitchFamily="18" charset="0"/>
              <a:cs typeface="Times New Roman" panose="02020603050405020304" pitchFamily="18" charset="0"/>
            </a:endParaRPr>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sp>
        <p:nvSpPr>
          <p:cNvPr id="8" name="TextBox 7">
            <a:extLst>
              <a:ext uri="{FF2B5EF4-FFF2-40B4-BE49-F238E27FC236}">
                <a16:creationId xmlns:a16="http://schemas.microsoft.com/office/drawing/2014/main" id="{7E063F4F-5803-CF5E-B182-745B6971C080}"/>
              </a:ext>
            </a:extLst>
          </p:cNvPr>
          <p:cNvSpPr txBox="1"/>
          <p:nvPr/>
        </p:nvSpPr>
        <p:spPr>
          <a:xfrm>
            <a:off x="1020387" y="1855262"/>
            <a:ext cx="5995875" cy="4401205"/>
          </a:xfrm>
          <a:prstGeom prst="rect">
            <a:avLst/>
          </a:prstGeom>
          <a:noFill/>
        </p:spPr>
        <p:txBody>
          <a:bodyPr wrap="square" rtlCol="0">
            <a:spAutoFit/>
          </a:bodyPr>
          <a:lstStyle/>
          <a:p>
            <a:pPr algn="just"/>
            <a:r>
              <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In software engineering, a class diagram in the unified modeling language (UML) is a type of static structure diagram that describes the structure of a system by showing the system's classes, their attributes, operations (or methods), and the relationships among the classes.</a:t>
            </a:r>
          </a:p>
          <a:p>
            <a:pPr algn="just"/>
            <a:endPar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It explains which class contains information</a:t>
            </a:r>
            <a:endParaRPr lang="en-IN" sz="2800" dirty="0"/>
          </a:p>
        </p:txBody>
      </p:sp>
      <p:pic>
        <p:nvPicPr>
          <p:cNvPr id="6" name="Image4">
            <a:extLst>
              <a:ext uri="{FF2B5EF4-FFF2-40B4-BE49-F238E27FC236}">
                <a16:creationId xmlns:a16="http://schemas.microsoft.com/office/drawing/2014/main" id="{197D3962-4FCC-2E43-18B1-4559C2FD038B}"/>
              </a:ext>
            </a:extLst>
          </p:cNvPr>
          <p:cNvPicPr/>
          <p:nvPr/>
        </p:nvPicPr>
        <p:blipFill>
          <a:blip r:embed="rId4">
            <a:lum/>
            <a:alphaModFix/>
          </a:blip>
          <a:srcRect/>
          <a:stretch>
            <a:fillRect/>
          </a:stretch>
        </p:blipFill>
        <p:spPr>
          <a:xfrm>
            <a:off x="7756095" y="1295600"/>
            <a:ext cx="6628120" cy="5903222"/>
          </a:xfrm>
          <a:prstGeom prst="rect">
            <a:avLst/>
          </a:prstGeom>
          <a:noFill/>
          <a:ln>
            <a:noFill/>
            <a:prstDash/>
          </a:ln>
        </p:spPr>
      </p:pic>
    </p:spTree>
    <p:extLst>
      <p:ext uri="{BB962C8B-B14F-4D97-AF65-F5344CB8AC3E}">
        <p14:creationId xmlns:p14="http://schemas.microsoft.com/office/powerpoint/2010/main" val="1138187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2511380" y="1073825"/>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073825"/>
            <a:ext cx="7477601" cy="3332798"/>
          </a:xfrm>
          <a:prstGeom prst="rect">
            <a:avLst/>
          </a:prstGeom>
          <a:noFill/>
          <a:ln/>
        </p:spPr>
        <p:txBody>
          <a:bodyPr wrap="square" rtlCol="0" anchor="t"/>
          <a:lstStyle/>
          <a:p>
            <a:pPr marL="0" indent="0">
              <a:lnSpc>
                <a:spcPts val="6561"/>
              </a:lnSpc>
              <a:buNone/>
            </a:pPr>
            <a:r>
              <a:rPr lang="en-US" sz="5249" b="1" dirty="0">
                <a:solidFill>
                  <a:srgbClr val="396AF1"/>
                </a:solidFill>
                <a:latin typeface="Times New Roman" panose="02020603050405020304" pitchFamily="18" charset="0"/>
                <a:ea typeface="Barlow" pitchFamily="34" charset="-122"/>
                <a:cs typeface="Times New Roman" panose="02020603050405020304" pitchFamily="18" charset="0"/>
              </a:rPr>
              <a:t>PERSONAL HEALTH CARE MANAGEMENT SYSTEM USING MACHINE LEARNING</a:t>
            </a:r>
            <a:endParaRPr lang="en-US" sz="5249" dirty="0">
              <a:latin typeface="Times New Roman" panose="02020603050405020304" pitchFamily="18" charset="0"/>
              <a:cs typeface="Times New Roman" panose="02020603050405020304" pitchFamily="18" charset="0"/>
            </a:endParaRPr>
          </a:p>
        </p:txBody>
      </p:sp>
      <p:sp>
        <p:nvSpPr>
          <p:cNvPr id="6" name="Text 2"/>
          <p:cNvSpPr/>
          <p:nvPr/>
        </p:nvSpPr>
        <p:spPr>
          <a:xfrm>
            <a:off x="833199" y="4739878"/>
            <a:ext cx="7477601" cy="1777008"/>
          </a:xfrm>
          <a:prstGeom prst="rect">
            <a:avLst/>
          </a:prstGeom>
          <a:noFill/>
          <a:ln/>
        </p:spPr>
        <p:txBody>
          <a:bodyPr wrap="square" rtlCol="0" anchor="t"/>
          <a:lstStyle/>
          <a:p>
            <a:pPr marL="0" indent="0" algn="just">
              <a:lnSpc>
                <a:spcPts val="2799"/>
              </a:lnSpc>
              <a:buNone/>
            </a:pP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A fusion of Machine Learning and health care spawns a revolutionary approach to personal health management. With a system designed to personalize health scores and provide actionable insights, we harness the potential of accessible technology for a healthier future.</a:t>
            </a:r>
            <a:endParaRPr lang="en-US" sz="2000" dirty="0">
              <a:latin typeface="Times New Roman" panose="02020603050405020304" pitchFamily="18" charset="0"/>
              <a:cs typeface="Times New Roman" panose="02020603050405020304" pitchFamily="18" charset="0"/>
            </a:endParaRPr>
          </a:p>
        </p:txBody>
      </p:sp>
      <p:sp>
        <p:nvSpPr>
          <p:cNvPr id="7" name="Shape 3"/>
          <p:cNvSpPr/>
          <p:nvPr/>
        </p:nvSpPr>
        <p:spPr>
          <a:xfrm>
            <a:off x="849823" y="7073330"/>
            <a:ext cx="355402" cy="355402"/>
          </a:xfrm>
          <a:prstGeom prst="roundRect">
            <a:avLst>
              <a:gd name="adj" fmla="val 25726039"/>
            </a:avLst>
          </a:prstGeom>
          <a:noFill/>
          <a:ln w="7620">
            <a:solidFill>
              <a:srgbClr val="FFFFFF"/>
            </a:solidFill>
            <a:prstDash val="solid"/>
          </a:ln>
        </p:spPr>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68483"/>
            <a:ext cx="14630400" cy="8229600"/>
          </a:xfrm>
          <a:prstGeom prst="rect">
            <a:avLst/>
          </a:prstGeom>
          <a:solidFill>
            <a:srgbClr val="EEEFF5"/>
          </a:solidFill>
          <a:ln/>
        </p:spPr>
        <p:txBody>
          <a:bodyPr/>
          <a:lstStyle/>
          <a:p>
            <a:endParaRPr lang="en-IN" dirty="0"/>
          </a:p>
        </p:txBody>
      </p:sp>
      <p:sp>
        <p:nvSpPr>
          <p:cNvPr id="4" name="Text 1"/>
          <p:cNvSpPr/>
          <p:nvPr/>
        </p:nvSpPr>
        <p:spPr>
          <a:xfrm>
            <a:off x="1020387" y="210347"/>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Collaboration Diagram:</a:t>
            </a:r>
            <a:endParaRPr lang="en-US" sz="4374" dirty="0">
              <a:latin typeface="Times New Roman" panose="02020603050405020304" pitchFamily="18" charset="0"/>
              <a:cs typeface="Times New Roman" panose="02020603050405020304" pitchFamily="18" charset="0"/>
            </a:endParaRPr>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sp>
        <p:nvSpPr>
          <p:cNvPr id="8" name="TextBox 7">
            <a:extLst>
              <a:ext uri="{FF2B5EF4-FFF2-40B4-BE49-F238E27FC236}">
                <a16:creationId xmlns:a16="http://schemas.microsoft.com/office/drawing/2014/main" id="{7E063F4F-5803-CF5E-B182-745B6971C080}"/>
              </a:ext>
            </a:extLst>
          </p:cNvPr>
          <p:cNvSpPr txBox="1"/>
          <p:nvPr/>
        </p:nvSpPr>
        <p:spPr>
          <a:xfrm>
            <a:off x="1502779" y="1368661"/>
            <a:ext cx="12153208" cy="2677656"/>
          </a:xfrm>
          <a:prstGeom prst="rect">
            <a:avLst/>
          </a:prstGeom>
          <a:noFill/>
        </p:spPr>
        <p:txBody>
          <a:bodyPr wrap="square" rtlCol="0">
            <a:spAutoFit/>
          </a:bodyPr>
          <a:lstStyle/>
          <a:p>
            <a:pPr algn="just"/>
            <a:r>
              <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In collaboration diagram the method call sequence is indicated by some numbering technique as shown below. The number indicates how the methods are called one after another. We have taken the same order management system to describe the collaboration diagram. The method calls are similar to that of a sequence diagram. But the difference is that the sequence diagram does not describe the object organization whereas the collaboration diagram shows the object organization.</a:t>
            </a:r>
            <a:endParaRPr lang="en-IN" sz="2800" dirty="0"/>
          </a:p>
        </p:txBody>
      </p:sp>
      <p:pic>
        <p:nvPicPr>
          <p:cNvPr id="6" name="Image3">
            <a:extLst>
              <a:ext uri="{FF2B5EF4-FFF2-40B4-BE49-F238E27FC236}">
                <a16:creationId xmlns:a16="http://schemas.microsoft.com/office/drawing/2014/main" id="{E7A46CAB-1436-45B4-6818-539023CB9C6F}"/>
              </a:ext>
            </a:extLst>
          </p:cNvPr>
          <p:cNvPicPr/>
          <p:nvPr/>
        </p:nvPicPr>
        <p:blipFill>
          <a:blip r:embed="rId4">
            <a:lum/>
            <a:alphaModFix/>
          </a:blip>
          <a:srcRect/>
          <a:stretch>
            <a:fillRect/>
          </a:stretch>
        </p:blipFill>
        <p:spPr>
          <a:xfrm>
            <a:off x="1760220" y="4791862"/>
            <a:ext cx="11303476" cy="2817841"/>
          </a:xfrm>
          <a:prstGeom prst="rect">
            <a:avLst/>
          </a:prstGeom>
          <a:noFill/>
        </p:spPr>
      </p:pic>
    </p:spTree>
    <p:extLst>
      <p:ext uri="{BB962C8B-B14F-4D97-AF65-F5344CB8AC3E}">
        <p14:creationId xmlns:p14="http://schemas.microsoft.com/office/powerpoint/2010/main" val="1884378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68483"/>
            <a:ext cx="14630400" cy="8229600"/>
          </a:xfrm>
          <a:prstGeom prst="rect">
            <a:avLst/>
          </a:prstGeom>
          <a:solidFill>
            <a:srgbClr val="EEEFF5"/>
          </a:solidFill>
          <a:ln/>
        </p:spPr>
        <p:txBody>
          <a:bodyPr/>
          <a:lstStyle/>
          <a:p>
            <a:endParaRPr lang="en-IN" dirty="0"/>
          </a:p>
        </p:txBody>
      </p:sp>
      <p:sp>
        <p:nvSpPr>
          <p:cNvPr id="4" name="Text 1"/>
          <p:cNvSpPr/>
          <p:nvPr/>
        </p:nvSpPr>
        <p:spPr>
          <a:xfrm>
            <a:off x="1020387" y="210347"/>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Activity Diagram:</a:t>
            </a:r>
            <a:endParaRPr lang="en-US" sz="4374" dirty="0">
              <a:latin typeface="Times New Roman" panose="02020603050405020304" pitchFamily="18" charset="0"/>
              <a:cs typeface="Times New Roman" panose="02020603050405020304" pitchFamily="18" charset="0"/>
            </a:endParaRPr>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sp>
        <p:nvSpPr>
          <p:cNvPr id="8" name="TextBox 7">
            <a:extLst>
              <a:ext uri="{FF2B5EF4-FFF2-40B4-BE49-F238E27FC236}">
                <a16:creationId xmlns:a16="http://schemas.microsoft.com/office/drawing/2014/main" id="{7E063F4F-5803-CF5E-B182-745B6971C080}"/>
              </a:ext>
            </a:extLst>
          </p:cNvPr>
          <p:cNvSpPr txBox="1"/>
          <p:nvPr/>
        </p:nvSpPr>
        <p:spPr>
          <a:xfrm>
            <a:off x="1296785" y="1562793"/>
            <a:ext cx="6833062" cy="5693866"/>
          </a:xfrm>
          <a:prstGeom prst="rect">
            <a:avLst/>
          </a:prstGeom>
          <a:noFill/>
        </p:spPr>
        <p:txBody>
          <a:bodyPr wrap="square" rtlCol="0">
            <a:spAutoFit/>
          </a:bodyPr>
          <a:lstStyle/>
          <a:p>
            <a:r>
              <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Activity diagrams are graphical representations of workflows of stepwise activities and actions with support for choice, iteration and concurrency. </a:t>
            </a:r>
          </a:p>
          <a:p>
            <a:endPar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r>
              <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In the unified modeling language, activity diagrams can be used to describe the business and operational step-by-step workflows of components in a system. </a:t>
            </a:r>
          </a:p>
          <a:p>
            <a:endPar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r>
              <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An activity diagram shows the overall flow of control.</a:t>
            </a:r>
          </a:p>
          <a:p>
            <a:endPar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6" name="Image1">
            <a:extLst>
              <a:ext uri="{FF2B5EF4-FFF2-40B4-BE49-F238E27FC236}">
                <a16:creationId xmlns:a16="http://schemas.microsoft.com/office/drawing/2014/main" id="{9FFCFD4B-2760-1D4F-362A-1D62457D6166}"/>
              </a:ext>
            </a:extLst>
          </p:cNvPr>
          <p:cNvPicPr/>
          <p:nvPr/>
        </p:nvPicPr>
        <p:blipFill>
          <a:blip r:embed="rId4">
            <a:lum/>
            <a:alphaModFix/>
          </a:blip>
          <a:srcRect/>
          <a:stretch>
            <a:fillRect/>
          </a:stretch>
        </p:blipFill>
        <p:spPr>
          <a:xfrm>
            <a:off x="9676015" y="-68483"/>
            <a:ext cx="3657600" cy="8349954"/>
          </a:xfrm>
          <a:prstGeom prst="rect">
            <a:avLst/>
          </a:prstGeom>
          <a:noFill/>
        </p:spPr>
      </p:pic>
    </p:spTree>
    <p:extLst>
      <p:ext uri="{BB962C8B-B14F-4D97-AF65-F5344CB8AC3E}">
        <p14:creationId xmlns:p14="http://schemas.microsoft.com/office/powerpoint/2010/main" val="12956375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284679"/>
            <a:ext cx="14630400" cy="8229600"/>
          </a:xfrm>
          <a:prstGeom prst="rect">
            <a:avLst/>
          </a:prstGeom>
          <a:solidFill>
            <a:srgbClr val="EEEFF5"/>
          </a:solidFill>
          <a:ln/>
        </p:spPr>
        <p:txBody>
          <a:bodyPr/>
          <a:lstStyle/>
          <a:p>
            <a:endParaRPr lang="en-IN" dirty="0"/>
          </a:p>
        </p:txBody>
      </p:sp>
      <p:sp>
        <p:nvSpPr>
          <p:cNvPr id="4" name="Text 1"/>
          <p:cNvSpPr/>
          <p:nvPr/>
        </p:nvSpPr>
        <p:spPr>
          <a:xfrm>
            <a:off x="1286395" y="424573"/>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Component Diagram:</a:t>
            </a:r>
            <a:endParaRPr lang="en-US" sz="4374" dirty="0">
              <a:latin typeface="Times New Roman" panose="02020603050405020304" pitchFamily="18" charset="0"/>
              <a:cs typeface="Times New Roman" panose="02020603050405020304" pitchFamily="18" charset="0"/>
            </a:endParaRPr>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sp>
        <p:nvSpPr>
          <p:cNvPr id="13" name="TextBox 12">
            <a:extLst>
              <a:ext uri="{FF2B5EF4-FFF2-40B4-BE49-F238E27FC236}">
                <a16:creationId xmlns:a16="http://schemas.microsoft.com/office/drawing/2014/main" id="{EFA8B199-C68E-22B9-7EFD-B11500223815}"/>
              </a:ext>
            </a:extLst>
          </p:cNvPr>
          <p:cNvSpPr txBox="1"/>
          <p:nvPr/>
        </p:nvSpPr>
        <p:spPr>
          <a:xfrm>
            <a:off x="879231" y="1118946"/>
            <a:ext cx="13318907" cy="1938992"/>
          </a:xfrm>
          <a:prstGeom prst="rect">
            <a:avLst/>
          </a:prstGeom>
          <a:noFill/>
        </p:spPr>
        <p:txBody>
          <a:bodyPr wrap="square" rtlCol="0">
            <a:spAutoFit/>
          </a:bodyPr>
          <a:lstStyle/>
          <a:p>
            <a:pPr algn="just"/>
            <a:r>
              <a:rPr lang="en-US" sz="2400" dirty="0">
                <a:latin typeface="Times New Roman" panose="02020603050405020304" pitchFamily="18" charset="0"/>
                <a:cs typeface="Times New Roman" panose="02020603050405020304" pitchFamily="18" charset="0"/>
              </a:rPr>
              <a:t>For our health monitoring platform, a component diagram describes the organization and wiring of physical components, including software modules and hardware devices. It illustrates how the system's components are structured and interconnected to fulfill the system's functionalities. By visualizing the component architecture, the diagram helps to ensure that all aspects of the system's required functions are covered and well-planned</a:t>
            </a:r>
            <a:r>
              <a:rPr lang="en-US" sz="2400" dirty="0"/>
              <a:t>.</a:t>
            </a:r>
            <a:endParaRPr lang="en-IN" sz="2400" dirty="0"/>
          </a:p>
        </p:txBody>
      </p:sp>
      <p:pic>
        <p:nvPicPr>
          <p:cNvPr id="7" name="Picture 6">
            <a:extLst>
              <a:ext uri="{FF2B5EF4-FFF2-40B4-BE49-F238E27FC236}">
                <a16:creationId xmlns:a16="http://schemas.microsoft.com/office/drawing/2014/main" id="{A65EED69-6485-7426-256D-4E649D1AEBC7}"/>
              </a:ext>
            </a:extLst>
          </p:cNvPr>
          <p:cNvPicPr/>
          <p:nvPr/>
        </p:nvPicPr>
        <p:blipFill>
          <a:blip r:embed="rId4">
            <a:lum/>
            <a:alphaModFix/>
          </a:blip>
          <a:srcRect/>
          <a:stretch>
            <a:fillRect/>
          </a:stretch>
        </p:blipFill>
        <p:spPr>
          <a:xfrm>
            <a:off x="2316623" y="3158481"/>
            <a:ext cx="9371072" cy="4871614"/>
          </a:xfrm>
          <a:prstGeom prst="rect">
            <a:avLst/>
          </a:prstGeom>
          <a:noFill/>
          <a:ln>
            <a:noFill/>
            <a:prstDash/>
          </a:ln>
        </p:spPr>
      </p:pic>
    </p:spTree>
    <p:extLst>
      <p:ext uri="{BB962C8B-B14F-4D97-AF65-F5344CB8AC3E}">
        <p14:creationId xmlns:p14="http://schemas.microsoft.com/office/powerpoint/2010/main" val="311342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68483"/>
            <a:ext cx="14630400" cy="8229600"/>
          </a:xfrm>
          <a:prstGeom prst="rect">
            <a:avLst/>
          </a:prstGeom>
          <a:solidFill>
            <a:srgbClr val="EEEFF5"/>
          </a:solidFill>
          <a:ln/>
        </p:spPr>
        <p:txBody>
          <a:bodyPr/>
          <a:lstStyle/>
          <a:p>
            <a:endParaRPr lang="en-IN" dirty="0"/>
          </a:p>
        </p:txBody>
      </p:sp>
      <p:sp>
        <p:nvSpPr>
          <p:cNvPr id="4" name="Text 1"/>
          <p:cNvSpPr/>
          <p:nvPr/>
        </p:nvSpPr>
        <p:spPr>
          <a:xfrm>
            <a:off x="1020387" y="210347"/>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ER Diagram:</a:t>
            </a:r>
            <a:endParaRPr lang="en-US" sz="4374" dirty="0">
              <a:latin typeface="Times New Roman" panose="02020603050405020304" pitchFamily="18" charset="0"/>
              <a:cs typeface="Times New Roman" panose="02020603050405020304" pitchFamily="18" charset="0"/>
            </a:endParaRPr>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sp>
        <p:nvSpPr>
          <p:cNvPr id="8" name="TextBox 7">
            <a:extLst>
              <a:ext uri="{FF2B5EF4-FFF2-40B4-BE49-F238E27FC236}">
                <a16:creationId xmlns:a16="http://schemas.microsoft.com/office/drawing/2014/main" id="{7E063F4F-5803-CF5E-B182-745B6971C080}"/>
              </a:ext>
            </a:extLst>
          </p:cNvPr>
          <p:cNvSpPr txBox="1"/>
          <p:nvPr/>
        </p:nvSpPr>
        <p:spPr>
          <a:xfrm>
            <a:off x="1296785" y="1562793"/>
            <a:ext cx="7486607" cy="3539430"/>
          </a:xfrm>
          <a:prstGeom prst="rect">
            <a:avLst/>
          </a:prstGeom>
          <a:noFill/>
        </p:spPr>
        <p:txBody>
          <a:bodyPr wrap="square" rtlCol="0">
            <a:spAutoFit/>
          </a:bodyPr>
          <a:lstStyle/>
          <a:p>
            <a:pPr algn="just"/>
            <a:r>
              <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In software engineering, a class diagram in the unified modeling language (UML) is a type of static structure diagram that describes the structure of a system by showing the system's classes, their attributes, operations (or methods), and the relationships among the classes.</a:t>
            </a:r>
          </a:p>
          <a:p>
            <a:pPr algn="just"/>
            <a:endPar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It explains which class contains information</a:t>
            </a:r>
            <a:endParaRPr lang="en-IN" sz="2800" dirty="0"/>
          </a:p>
        </p:txBody>
      </p:sp>
      <p:pic>
        <p:nvPicPr>
          <p:cNvPr id="6" name="Image 1" descr="preencoded.png">
            <a:extLst>
              <a:ext uri="{FF2B5EF4-FFF2-40B4-BE49-F238E27FC236}">
                <a16:creationId xmlns:a16="http://schemas.microsoft.com/office/drawing/2014/main" id="{F724CE15-911E-278B-F77B-B6631BBF32A7}"/>
              </a:ext>
            </a:extLst>
          </p:cNvPr>
          <p:cNvPicPr>
            <a:picLocks noChangeAspect="1"/>
          </p:cNvPicPr>
          <p:nvPr/>
        </p:nvPicPr>
        <p:blipFill>
          <a:blip r:embed="rId4"/>
          <a:stretch>
            <a:fillRect/>
          </a:stretch>
        </p:blipFill>
        <p:spPr>
          <a:xfrm>
            <a:off x="10942629" y="-68483"/>
            <a:ext cx="3687771" cy="8298083"/>
          </a:xfrm>
          <a:prstGeom prst="rect">
            <a:avLst/>
          </a:prstGeom>
        </p:spPr>
      </p:pic>
    </p:spTree>
    <p:extLst>
      <p:ext uri="{BB962C8B-B14F-4D97-AF65-F5344CB8AC3E}">
        <p14:creationId xmlns:p14="http://schemas.microsoft.com/office/powerpoint/2010/main" val="26152624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68483"/>
            <a:ext cx="14630400" cy="8229600"/>
          </a:xfrm>
          <a:prstGeom prst="rect">
            <a:avLst/>
          </a:prstGeom>
          <a:solidFill>
            <a:srgbClr val="EEEFF5"/>
          </a:solidFill>
          <a:ln/>
        </p:spPr>
        <p:txBody>
          <a:bodyPr/>
          <a:lstStyle/>
          <a:p>
            <a:endParaRPr lang="en-IN" dirty="0"/>
          </a:p>
        </p:txBody>
      </p:sp>
      <p:sp>
        <p:nvSpPr>
          <p:cNvPr id="4" name="Text 1"/>
          <p:cNvSpPr/>
          <p:nvPr/>
        </p:nvSpPr>
        <p:spPr>
          <a:xfrm>
            <a:off x="1668780" y="865286"/>
            <a:ext cx="4443889" cy="694373"/>
          </a:xfrm>
          <a:prstGeom prst="rect">
            <a:avLst/>
          </a:prstGeom>
          <a:noFill/>
          <a:ln/>
        </p:spPr>
        <p:txBody>
          <a:bodyPr wrap="none" rtlCol="0" anchor="t"/>
          <a:lstStyle/>
          <a:p>
            <a:pPr marL="0" indent="0">
              <a:lnSpc>
                <a:spcPts val="5468"/>
              </a:lnSpc>
              <a:buNone/>
            </a:pPr>
            <a:endParaRPr lang="en-US" sz="4374" dirty="0"/>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pic>
        <p:nvPicPr>
          <p:cNvPr id="10" name="Image5">
            <a:extLst>
              <a:ext uri="{FF2B5EF4-FFF2-40B4-BE49-F238E27FC236}">
                <a16:creationId xmlns:a16="http://schemas.microsoft.com/office/drawing/2014/main" id="{2C7CF1F1-57A7-24FE-A3B0-5ACB5217AD35}"/>
              </a:ext>
            </a:extLst>
          </p:cNvPr>
          <p:cNvPicPr/>
          <p:nvPr/>
        </p:nvPicPr>
        <p:blipFill>
          <a:blip r:embed="rId4">
            <a:lum/>
            <a:alphaModFix/>
          </a:blip>
          <a:srcRect/>
          <a:stretch>
            <a:fillRect/>
          </a:stretch>
        </p:blipFill>
        <p:spPr>
          <a:xfrm>
            <a:off x="3907632" y="91439"/>
            <a:ext cx="6998665" cy="8069677"/>
          </a:xfrm>
          <a:prstGeom prst="rect">
            <a:avLst/>
          </a:prstGeom>
          <a:noFill/>
        </p:spPr>
      </p:pic>
    </p:spTree>
    <p:extLst>
      <p:ext uri="{BB962C8B-B14F-4D97-AF65-F5344CB8AC3E}">
        <p14:creationId xmlns:p14="http://schemas.microsoft.com/office/powerpoint/2010/main" val="38766835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64958" y="0"/>
            <a:ext cx="14630400" cy="8229600"/>
          </a:xfrm>
          <a:prstGeom prst="rect">
            <a:avLst/>
          </a:prstGeom>
          <a:solidFill>
            <a:srgbClr val="EEEFF5"/>
          </a:solidFill>
          <a:ln/>
        </p:spPr>
        <p:txBody>
          <a:bodyPr/>
          <a:lstStyle/>
          <a:p>
            <a:endParaRPr lang="en-IN" dirty="0"/>
          </a:p>
        </p:txBody>
      </p:sp>
      <p:sp>
        <p:nvSpPr>
          <p:cNvPr id="4" name="Text 1"/>
          <p:cNvSpPr/>
          <p:nvPr/>
        </p:nvSpPr>
        <p:spPr>
          <a:xfrm>
            <a:off x="1020387" y="210347"/>
            <a:ext cx="4443889" cy="694373"/>
          </a:xfrm>
          <a:prstGeom prst="rect">
            <a:avLst/>
          </a:prstGeom>
          <a:noFill/>
          <a:ln/>
        </p:spPr>
        <p:txBody>
          <a:bodyPr wrap="none" rtlCol="0" anchor="t"/>
          <a:lstStyle/>
          <a:p>
            <a:pPr>
              <a:lnSpc>
                <a:spcPts val="5468"/>
              </a:lnSpc>
            </a:pPr>
            <a:r>
              <a:rPr lang="en-US" sz="4400" b="1" dirty="0">
                <a:solidFill>
                  <a:schemeClr val="accent1">
                    <a:lumMod val="75000"/>
                  </a:schemeClr>
                </a:solidFill>
                <a:latin typeface="Times New Roman" panose="02020603050405020304" pitchFamily="18" charset="0"/>
                <a:ea typeface="Barlow" pitchFamily="34" charset="-122"/>
                <a:cs typeface="Times New Roman" panose="02020603050405020304" pitchFamily="18" charset="0"/>
              </a:rPr>
              <a:t>Algorithm:</a:t>
            </a:r>
          </a:p>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Random Forest</a:t>
            </a:r>
            <a:r>
              <a:rPr lang="en-US" sz="4374" b="1" dirty="0">
                <a:solidFill>
                  <a:srgbClr val="396AF1"/>
                </a:solidFill>
                <a:latin typeface="Barlow" pitchFamily="34" charset="0"/>
                <a:ea typeface="Barlow" pitchFamily="34" charset="-122"/>
                <a:cs typeface="Barlow" pitchFamily="34" charset="-120"/>
              </a:rPr>
              <a:t>:</a:t>
            </a:r>
            <a:endParaRPr lang="en-US" sz="4374" dirty="0"/>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sp>
        <p:nvSpPr>
          <p:cNvPr id="8" name="TextBox 7">
            <a:extLst>
              <a:ext uri="{FF2B5EF4-FFF2-40B4-BE49-F238E27FC236}">
                <a16:creationId xmlns:a16="http://schemas.microsoft.com/office/drawing/2014/main" id="{7E063F4F-5803-CF5E-B182-745B6971C080}"/>
              </a:ext>
            </a:extLst>
          </p:cNvPr>
          <p:cNvSpPr txBox="1"/>
          <p:nvPr/>
        </p:nvSpPr>
        <p:spPr>
          <a:xfrm>
            <a:off x="1296785" y="1562793"/>
            <a:ext cx="7498080" cy="6555641"/>
          </a:xfrm>
          <a:prstGeom prst="rect">
            <a:avLst/>
          </a:prstGeom>
          <a:noFill/>
        </p:spPr>
        <p:txBody>
          <a:bodyPr wrap="square" rtlCol="0">
            <a:spAutoFit/>
          </a:bodyPr>
          <a:lstStyle/>
          <a:p>
            <a:pPr algn="just">
              <a:lnSpc>
                <a:spcPct val="150000"/>
              </a:lnSpc>
              <a:spcAft>
                <a:spcPts val="0"/>
              </a:spcAft>
              <a:buFont typeface="Wingdings" panose="05000000000000000000" pitchFamily="2" charset="2"/>
              <a:buChar char="§"/>
            </a:pPr>
            <a:r>
              <a:rPr lang="en-IN" sz="2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 random forest is a machine learning technique that’s used to solve regression and classification problems. It utilizes ensemble learning, which is a technique that combines many classifiers to provide solutions to complex problems.</a:t>
            </a:r>
          </a:p>
          <a:p>
            <a:pPr algn="just">
              <a:lnSpc>
                <a:spcPct val="150000"/>
              </a:lnSpc>
              <a:spcAft>
                <a:spcPts val="0"/>
              </a:spcAft>
            </a:pPr>
            <a:endParaRPr lang="en-IN" sz="2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0"/>
              </a:spcAft>
              <a:buFont typeface="Wingdings" panose="05000000000000000000" pitchFamily="2" charset="2"/>
              <a:buChar char="§"/>
            </a:pPr>
            <a:r>
              <a:rPr lang="en-IN" sz="2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 random forest algorithm consists of many decision trees. The ‘forest’ generated by the random forest algorithm is trained through bagging or bootstrap aggregating. Bagging is an ensemble meta-algorithm that improves the accuracy of machine learning algorithms.</a:t>
            </a:r>
            <a:endParaRPr lang="en-IN" sz="2400" dirty="0">
              <a:latin typeface="Times New Roman" panose="02020603050405020304" pitchFamily="18" charset="0"/>
              <a:ea typeface="Calibri" panose="020F0502020204030204" pitchFamily="34" charset="0"/>
              <a:cs typeface="Times New Roman" panose="02020603050405020304" pitchFamily="18" charset="0"/>
            </a:endParaRPr>
          </a:p>
          <a:p>
            <a:endParaRPr lang="en-IN" sz="2400" dirty="0"/>
          </a:p>
        </p:txBody>
      </p:sp>
      <p:pic>
        <p:nvPicPr>
          <p:cNvPr id="6" name="Image14">
            <a:extLst>
              <a:ext uri="{FF2B5EF4-FFF2-40B4-BE49-F238E27FC236}">
                <a16:creationId xmlns:a16="http://schemas.microsoft.com/office/drawing/2014/main" id="{54AE2B41-C8B0-D2F2-D4C8-C0C851E9B8E7}"/>
              </a:ext>
            </a:extLst>
          </p:cNvPr>
          <p:cNvPicPr/>
          <p:nvPr/>
        </p:nvPicPr>
        <p:blipFill>
          <a:blip r:embed="rId4">
            <a:lum/>
            <a:alphaModFix/>
          </a:blip>
          <a:srcRect/>
          <a:stretch>
            <a:fillRect/>
          </a:stretch>
        </p:blipFill>
        <p:spPr>
          <a:xfrm>
            <a:off x="8664950" y="2481925"/>
            <a:ext cx="6095365" cy="3419475"/>
          </a:xfrm>
          <a:prstGeom prst="rect">
            <a:avLst/>
          </a:prstGeom>
          <a:noFill/>
        </p:spPr>
      </p:pic>
    </p:spTree>
    <p:extLst>
      <p:ext uri="{BB962C8B-B14F-4D97-AF65-F5344CB8AC3E}">
        <p14:creationId xmlns:p14="http://schemas.microsoft.com/office/powerpoint/2010/main" val="31208665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68483"/>
            <a:ext cx="14630400" cy="8229600"/>
          </a:xfrm>
          <a:prstGeom prst="rect">
            <a:avLst/>
          </a:prstGeom>
          <a:solidFill>
            <a:srgbClr val="EEEFF5"/>
          </a:solidFill>
          <a:ln/>
        </p:spPr>
        <p:txBody>
          <a:bodyPr/>
          <a:lstStyle/>
          <a:p>
            <a:endParaRPr lang="en-IN" dirty="0"/>
          </a:p>
        </p:txBody>
      </p:sp>
      <p:sp>
        <p:nvSpPr>
          <p:cNvPr id="4" name="Text 1"/>
          <p:cNvSpPr/>
          <p:nvPr/>
        </p:nvSpPr>
        <p:spPr>
          <a:xfrm>
            <a:off x="1020387" y="210347"/>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Random Forest</a:t>
            </a:r>
            <a:r>
              <a:rPr lang="en-US" sz="4374" b="1" dirty="0">
                <a:solidFill>
                  <a:srgbClr val="396AF1"/>
                </a:solidFill>
                <a:latin typeface="Barlow" pitchFamily="34" charset="0"/>
                <a:ea typeface="Barlow" pitchFamily="34" charset="-122"/>
                <a:cs typeface="Barlow" pitchFamily="34" charset="-120"/>
              </a:rPr>
              <a:t>:</a:t>
            </a:r>
            <a:endParaRPr lang="en-US" sz="4374" dirty="0"/>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sp>
        <p:nvSpPr>
          <p:cNvPr id="8" name="TextBox 7">
            <a:extLst>
              <a:ext uri="{FF2B5EF4-FFF2-40B4-BE49-F238E27FC236}">
                <a16:creationId xmlns:a16="http://schemas.microsoft.com/office/drawing/2014/main" id="{7E063F4F-5803-CF5E-B182-745B6971C080}"/>
              </a:ext>
            </a:extLst>
          </p:cNvPr>
          <p:cNvSpPr txBox="1"/>
          <p:nvPr/>
        </p:nvSpPr>
        <p:spPr>
          <a:xfrm>
            <a:off x="1296785" y="1562793"/>
            <a:ext cx="7498080" cy="5573129"/>
          </a:xfrm>
          <a:prstGeom prst="rect">
            <a:avLst/>
          </a:prstGeom>
          <a:noFill/>
        </p:spPr>
        <p:txBody>
          <a:bodyPr wrap="square" rtlCol="0">
            <a:spAutoFit/>
          </a:bodyPr>
          <a:lstStyle/>
          <a:p>
            <a:pPr algn="just">
              <a:lnSpc>
                <a:spcPct val="150000"/>
              </a:lnSpc>
              <a:spcAft>
                <a:spcPts val="0"/>
              </a:spcAft>
              <a:buFont typeface="Wingdings" panose="05000000000000000000" pitchFamily="2" charset="2"/>
              <a:buChar char="§"/>
            </a:pPr>
            <a:r>
              <a:rPr lang="en-IN" sz="2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The (random forest) algorithm establishes the outcome based on the predictions of the decision trees. It predicts by taking the average or mean of the output from various trees. Increasing the number of trees increases the precision of the outcome.</a:t>
            </a:r>
          </a:p>
          <a:p>
            <a:pPr algn="just">
              <a:lnSpc>
                <a:spcPct val="150000"/>
              </a:lnSpc>
              <a:spcAft>
                <a:spcPts val="0"/>
              </a:spcAft>
            </a:pPr>
            <a:endParaRPr lang="en-IN" sz="2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0"/>
              </a:spcAft>
              <a:buFont typeface="Wingdings" panose="05000000000000000000" pitchFamily="2" charset="2"/>
              <a:buChar char="§"/>
            </a:pPr>
            <a:r>
              <a:rPr lang="en-IN" sz="2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 random forest eradicates the limitations of a decision tree algorithm. It reduces the over fitting of datasets and increases precision. It generates predictions without requiring many configurations in packages</a:t>
            </a:r>
            <a:endParaRPr lang="en-IN" sz="2400" dirty="0"/>
          </a:p>
        </p:txBody>
      </p:sp>
      <p:pic>
        <p:nvPicPr>
          <p:cNvPr id="6" name="Image14">
            <a:extLst>
              <a:ext uri="{FF2B5EF4-FFF2-40B4-BE49-F238E27FC236}">
                <a16:creationId xmlns:a16="http://schemas.microsoft.com/office/drawing/2014/main" id="{54AE2B41-C8B0-D2F2-D4C8-C0C851E9B8E7}"/>
              </a:ext>
            </a:extLst>
          </p:cNvPr>
          <p:cNvPicPr/>
          <p:nvPr/>
        </p:nvPicPr>
        <p:blipFill>
          <a:blip r:embed="rId4">
            <a:lum/>
            <a:alphaModFix/>
          </a:blip>
          <a:srcRect/>
          <a:stretch>
            <a:fillRect/>
          </a:stretch>
        </p:blipFill>
        <p:spPr>
          <a:xfrm>
            <a:off x="8664950" y="2481925"/>
            <a:ext cx="6095365" cy="3419475"/>
          </a:xfrm>
          <a:prstGeom prst="rect">
            <a:avLst/>
          </a:prstGeom>
          <a:noFill/>
        </p:spPr>
      </p:pic>
    </p:spTree>
    <p:extLst>
      <p:ext uri="{BB962C8B-B14F-4D97-AF65-F5344CB8AC3E}">
        <p14:creationId xmlns:p14="http://schemas.microsoft.com/office/powerpoint/2010/main" val="14689531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68483"/>
            <a:ext cx="14630400" cy="8229600"/>
          </a:xfrm>
          <a:prstGeom prst="rect">
            <a:avLst/>
          </a:prstGeom>
          <a:solidFill>
            <a:srgbClr val="EEEFF5"/>
          </a:solidFill>
          <a:ln/>
        </p:spPr>
        <p:txBody>
          <a:bodyPr/>
          <a:lstStyle/>
          <a:p>
            <a:endParaRPr lang="en-IN" dirty="0"/>
          </a:p>
        </p:txBody>
      </p:sp>
      <p:sp>
        <p:nvSpPr>
          <p:cNvPr id="4" name="Text 1"/>
          <p:cNvSpPr/>
          <p:nvPr/>
        </p:nvSpPr>
        <p:spPr>
          <a:xfrm>
            <a:off x="1020387" y="210347"/>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Modules:</a:t>
            </a:r>
            <a:endParaRPr lang="en-US" sz="4374" dirty="0">
              <a:latin typeface="Times New Roman" panose="02020603050405020304" pitchFamily="18" charset="0"/>
              <a:cs typeface="Times New Roman" panose="02020603050405020304" pitchFamily="18" charset="0"/>
            </a:endParaRPr>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sp>
        <p:nvSpPr>
          <p:cNvPr id="8" name="TextBox 7">
            <a:extLst>
              <a:ext uri="{FF2B5EF4-FFF2-40B4-BE49-F238E27FC236}">
                <a16:creationId xmlns:a16="http://schemas.microsoft.com/office/drawing/2014/main" id="{7E063F4F-5803-CF5E-B182-745B6971C080}"/>
              </a:ext>
            </a:extLst>
          </p:cNvPr>
          <p:cNvSpPr txBox="1"/>
          <p:nvPr/>
        </p:nvSpPr>
        <p:spPr>
          <a:xfrm>
            <a:off x="1020387" y="1115067"/>
            <a:ext cx="13161126" cy="7048083"/>
          </a:xfrm>
          <a:prstGeom prst="rect">
            <a:avLst/>
          </a:prstGeom>
          <a:noFill/>
        </p:spPr>
        <p:txBody>
          <a:bodyPr wrap="square" rtlCol="0">
            <a:spAutoFit/>
          </a:bodyPr>
          <a:lstStyle/>
          <a:p>
            <a:pPr algn="just"/>
            <a:r>
              <a:rPr lang="en-US" sz="28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1.User Management:</a:t>
            </a:r>
          </a:p>
          <a:p>
            <a:pPr algn="just"/>
            <a:r>
              <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4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Registration</a:t>
            </a:r>
            <a:r>
              <a:rPr lang="en-US" sz="2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Users can register for the health monitoring platform, providing necessary details.</a:t>
            </a:r>
          </a:p>
          <a:p>
            <a:pPr algn="just"/>
            <a:r>
              <a:rPr lang="en-US" sz="2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4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Login</a:t>
            </a:r>
            <a:r>
              <a:rPr lang="en-US" sz="2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Registered users gain access to their personalized dashboard.</a:t>
            </a:r>
          </a:p>
          <a:p>
            <a:pPr algn="just"/>
            <a:endParaRPr lang="en-US" sz="2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8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2.Data Handling:</a:t>
            </a:r>
          </a:p>
          <a:p>
            <a:pPr algn="just"/>
            <a:r>
              <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4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Upload</a:t>
            </a:r>
            <a:r>
              <a:rPr lang="en-US" sz="2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Users can upload datasets, potentially sourced from platforms like Kaggle.</a:t>
            </a:r>
          </a:p>
          <a:p>
            <a:pPr algn="just"/>
            <a:r>
              <a:rPr lang="en-US" sz="2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4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View Data</a:t>
            </a:r>
            <a:r>
              <a:rPr lang="en-US" sz="2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Before preprocessing, users can inspect the raw data for analysis.</a:t>
            </a:r>
          </a:p>
          <a:p>
            <a:pPr algn="just"/>
            <a:endParaRPr lang="en-US" sz="2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8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3.Preprocessing:</a:t>
            </a:r>
          </a:p>
          <a:p>
            <a:pPr algn="just"/>
            <a:r>
              <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4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Data Cleaning</a:t>
            </a:r>
            <a:r>
              <a:rPr lang="en-US" sz="2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Identifying and handling missing values using techniques like front fill (</a:t>
            </a:r>
            <a:r>
              <a:rPr lang="en-US" sz="24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ffill</a:t>
            </a:r>
            <a:r>
              <a:rPr lang="en-US" sz="2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t>
            </a:r>
          </a:p>
          <a:p>
            <a:pPr algn="just"/>
            <a:r>
              <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4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Training Data Preparation</a:t>
            </a:r>
            <a:r>
              <a:rPr lang="en-US" sz="2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Splitting the dataset into training and testing subsets for model training and evaluation.</a:t>
            </a:r>
          </a:p>
          <a:p>
            <a:pPr algn="just"/>
            <a:endParaRPr lang="en-US" sz="2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algn="just"/>
            <a:r>
              <a:rPr lang="en-US" sz="28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4.Model Prediction:</a:t>
            </a:r>
          </a:p>
          <a:p>
            <a:pPr algn="just"/>
            <a:r>
              <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4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Input</a:t>
            </a:r>
            <a:r>
              <a:rPr lang="en-US" sz="2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Users input their health metrics for prediction.</a:t>
            </a:r>
          </a:p>
          <a:p>
            <a:pPr algn="just"/>
            <a:r>
              <a:rPr lang="en-US" sz="2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400" b="1"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Result History</a:t>
            </a:r>
            <a:r>
              <a:rPr lang="en-US" sz="2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The model predicts health conditions based on the provided inputs, offering insights into emergency cases and non-emergency cases.</a:t>
            </a:r>
          </a:p>
        </p:txBody>
      </p:sp>
    </p:spTree>
    <p:extLst>
      <p:ext uri="{BB962C8B-B14F-4D97-AF65-F5344CB8AC3E}">
        <p14:creationId xmlns:p14="http://schemas.microsoft.com/office/powerpoint/2010/main" val="41350011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68483"/>
            <a:ext cx="14630400" cy="8229600"/>
          </a:xfrm>
          <a:prstGeom prst="rect">
            <a:avLst/>
          </a:prstGeom>
          <a:solidFill>
            <a:srgbClr val="EEEFF5"/>
          </a:solidFill>
          <a:ln/>
        </p:spPr>
        <p:txBody>
          <a:bodyPr/>
          <a:lstStyle/>
          <a:p>
            <a:endParaRPr lang="en-IN" dirty="0"/>
          </a:p>
        </p:txBody>
      </p:sp>
      <p:sp>
        <p:nvSpPr>
          <p:cNvPr id="4" name="Text 1"/>
          <p:cNvSpPr/>
          <p:nvPr/>
        </p:nvSpPr>
        <p:spPr>
          <a:xfrm>
            <a:off x="1107583" y="916409"/>
            <a:ext cx="4363732" cy="694373"/>
          </a:xfrm>
          <a:prstGeom prst="rect">
            <a:avLst/>
          </a:prstGeom>
          <a:noFill/>
          <a:ln/>
        </p:spPr>
        <p:txBody>
          <a:bodyPr wrap="none" rtlCol="0" anchor="t"/>
          <a:lstStyle/>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Implementation</a:t>
            </a:r>
            <a:endParaRPr lang="en-US" sz="4374" dirty="0">
              <a:latin typeface="Times New Roman" panose="02020603050405020304" pitchFamily="18" charset="0"/>
              <a:cs typeface="Times New Roman" panose="02020603050405020304" pitchFamily="18" charset="0"/>
            </a:endParaRPr>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sp>
        <p:nvSpPr>
          <p:cNvPr id="8" name="TextBox 7">
            <a:extLst>
              <a:ext uri="{FF2B5EF4-FFF2-40B4-BE49-F238E27FC236}">
                <a16:creationId xmlns:a16="http://schemas.microsoft.com/office/drawing/2014/main" id="{7E063F4F-5803-CF5E-B182-745B6971C080}"/>
              </a:ext>
            </a:extLst>
          </p:cNvPr>
          <p:cNvSpPr txBox="1"/>
          <p:nvPr/>
        </p:nvSpPr>
        <p:spPr>
          <a:xfrm>
            <a:off x="1281198" y="2060406"/>
            <a:ext cx="8312728" cy="3539430"/>
          </a:xfrm>
          <a:prstGeom prst="rect">
            <a:avLst/>
          </a:prstGeom>
          <a:noFill/>
        </p:spPr>
        <p:txBody>
          <a:bodyPr wrap="square" rtlCol="0">
            <a:spAutoFit/>
          </a:bodyPr>
          <a:lstStyle/>
          <a:p>
            <a:pPr algn="just"/>
            <a:r>
              <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In our project, we start by loading the </a:t>
            </a:r>
            <a:r>
              <a:rPr lang="en-US" sz="28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EDAdmissionDataset</a:t>
            </a:r>
            <a:r>
              <a:rPr lang="en-US" sz="28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CSV file and checking for null values. The dataset is then split into train and test data. We apply the decision tree algorithm and achieve optimal accuracy. Leveraging the Django framework, users access Home, About, View, Model Training, and Prediction pages. Our decision tree-based Machine Learning Model detects emergency cases effectively.</a:t>
            </a:r>
          </a:p>
        </p:txBody>
      </p:sp>
      <p:pic>
        <p:nvPicPr>
          <p:cNvPr id="6" name="Image 1" descr="preencoded.png">
            <a:extLst>
              <a:ext uri="{FF2B5EF4-FFF2-40B4-BE49-F238E27FC236}">
                <a16:creationId xmlns:a16="http://schemas.microsoft.com/office/drawing/2014/main" id="{E4FE3EB1-D190-926A-4272-495FA6BB9059}"/>
              </a:ext>
            </a:extLst>
          </p:cNvPr>
          <p:cNvPicPr>
            <a:picLocks noChangeAspect="1"/>
          </p:cNvPicPr>
          <p:nvPr/>
        </p:nvPicPr>
        <p:blipFill>
          <a:blip r:embed="rId4"/>
          <a:stretch>
            <a:fillRect/>
          </a:stretch>
        </p:blipFill>
        <p:spPr>
          <a:xfrm>
            <a:off x="10942629" y="-68483"/>
            <a:ext cx="3687771" cy="8298083"/>
          </a:xfrm>
          <a:prstGeom prst="rect">
            <a:avLst/>
          </a:prstGeom>
        </p:spPr>
      </p:pic>
    </p:spTree>
    <p:extLst>
      <p:ext uri="{BB962C8B-B14F-4D97-AF65-F5344CB8AC3E}">
        <p14:creationId xmlns:p14="http://schemas.microsoft.com/office/powerpoint/2010/main" val="387542706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68483"/>
            <a:ext cx="14630400" cy="8229600"/>
          </a:xfrm>
          <a:prstGeom prst="rect">
            <a:avLst/>
          </a:prstGeom>
          <a:solidFill>
            <a:srgbClr val="EEEFF5"/>
          </a:solidFill>
          <a:ln/>
        </p:spPr>
        <p:txBody>
          <a:bodyPr/>
          <a:lstStyle/>
          <a:p>
            <a:endParaRPr lang="en-IN" dirty="0"/>
          </a:p>
        </p:txBody>
      </p:sp>
      <p:sp>
        <p:nvSpPr>
          <p:cNvPr id="4" name="Text 1"/>
          <p:cNvSpPr/>
          <p:nvPr/>
        </p:nvSpPr>
        <p:spPr>
          <a:xfrm>
            <a:off x="1020387" y="210347"/>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Barlow" pitchFamily="34" charset="0"/>
                <a:ea typeface="Barlow" pitchFamily="34" charset="-122"/>
                <a:cs typeface="Barlow" pitchFamily="34" charset="-120"/>
              </a:rPr>
              <a:t>Data Collection:</a:t>
            </a:r>
            <a:endParaRPr lang="en-US" sz="4374" dirty="0"/>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sp>
        <p:nvSpPr>
          <p:cNvPr id="8" name="TextBox 7">
            <a:extLst>
              <a:ext uri="{FF2B5EF4-FFF2-40B4-BE49-F238E27FC236}">
                <a16:creationId xmlns:a16="http://schemas.microsoft.com/office/drawing/2014/main" id="{7E063F4F-5803-CF5E-B182-745B6971C080}"/>
              </a:ext>
            </a:extLst>
          </p:cNvPr>
          <p:cNvSpPr txBox="1"/>
          <p:nvPr/>
        </p:nvSpPr>
        <p:spPr>
          <a:xfrm>
            <a:off x="1020387" y="1115067"/>
            <a:ext cx="13161126" cy="6867008"/>
          </a:xfrm>
          <a:prstGeom prst="rect">
            <a:avLst/>
          </a:prstGeom>
          <a:noFill/>
        </p:spPr>
        <p:txBody>
          <a:bodyPr wrap="square" rtlCol="0">
            <a:spAutoFit/>
          </a:bodyPr>
          <a:lstStyle/>
          <a:p>
            <a:pPr lvl="1" algn="just">
              <a:lnSpc>
                <a:spcPct val="150000"/>
              </a:lnSpc>
            </a:pPr>
            <a:r>
              <a:rPr lang="en-US" sz="2000" dirty="0">
                <a:effectLst/>
                <a:latin typeface="Times New Roman" panose="02020603050405020304" pitchFamily="18" charset="0"/>
                <a:ea typeface="OpenSymbol"/>
                <a:cs typeface="Times New Roman" panose="02020603050405020304" pitchFamily="18" charset="0"/>
              </a:rPr>
              <a:t>Datasets are sourced from Kaggle, encompassing diverse health-related metrics such as heart rate, BMI, sleep time, gender, and age.</a:t>
            </a:r>
            <a:endParaRPr lang="en-IN" sz="2000" dirty="0">
              <a:effectLst/>
              <a:latin typeface="Times New Roman" panose="02020603050405020304" pitchFamily="18" charset="0"/>
              <a:ea typeface="OpenSymbol"/>
              <a:cs typeface="Times New Roman" panose="02020603050405020304" pitchFamily="18" charset="0"/>
            </a:endParaRPr>
          </a:p>
          <a:p>
            <a:pPr lvl="1" algn="just">
              <a:lnSpc>
                <a:spcPct val="150000"/>
              </a:lnSpc>
            </a:pPr>
            <a:r>
              <a:rPr lang="en-US" sz="2000" dirty="0">
                <a:effectLst/>
                <a:latin typeface="Times New Roman" panose="02020603050405020304" pitchFamily="18" charset="0"/>
                <a:ea typeface="OpenSymbol"/>
                <a:cs typeface="Times New Roman" panose="02020603050405020304" pitchFamily="18" charset="0"/>
              </a:rPr>
              <a:t>Additional datasets may be combined to enrich the dataset, providing a comprehensive set of features for analysis.</a:t>
            </a:r>
            <a:endParaRPr lang="en-IN" sz="2000" dirty="0">
              <a:effectLst/>
              <a:latin typeface="Times New Roman" panose="02020603050405020304" pitchFamily="18" charset="0"/>
              <a:ea typeface="OpenSymbol"/>
              <a:cs typeface="Times New Roman" panose="02020603050405020304" pitchFamily="18" charset="0"/>
            </a:endParaRPr>
          </a:p>
          <a:p>
            <a:pPr marL="342900" lvl="0" indent="-342900" algn="just">
              <a:lnSpc>
                <a:spcPct val="150000"/>
              </a:lnSpc>
              <a:spcAft>
                <a:spcPts val="1415"/>
              </a:spcAft>
              <a:buFont typeface="+mj-lt"/>
              <a:buAutoNum type="arabicPeriod"/>
            </a:pP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Data Cleaning and Preprocessing:</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742950" lvl="1" indent="-285750" algn="just">
              <a:lnSpc>
                <a:spcPct val="150000"/>
              </a:lnSpc>
              <a:buFont typeface="Arial" panose="020B0604020202020204" pitchFamily="34" charset="0"/>
              <a:buChar char="•"/>
            </a:pPr>
            <a:r>
              <a:rPr lang="en-US" sz="2000" dirty="0">
                <a:effectLst/>
                <a:latin typeface="Times New Roman" panose="02020603050405020304" pitchFamily="18" charset="0"/>
                <a:ea typeface="OpenSymbol"/>
                <a:cs typeface="Times New Roman" panose="02020603050405020304" pitchFamily="18" charset="0"/>
              </a:rPr>
              <a:t>Initial data exploration is conducted to identify missing values and outliers.</a:t>
            </a:r>
            <a:endParaRPr lang="en-IN" sz="2000" dirty="0">
              <a:effectLst/>
              <a:latin typeface="Times New Roman" panose="02020603050405020304" pitchFamily="18" charset="0"/>
              <a:ea typeface="OpenSymbol"/>
              <a:cs typeface="Times New Roman" panose="02020603050405020304" pitchFamily="18" charset="0"/>
            </a:endParaRPr>
          </a:p>
          <a:p>
            <a:pPr marL="742950" lvl="1" indent="-285750" algn="just">
              <a:lnSpc>
                <a:spcPct val="150000"/>
              </a:lnSpc>
              <a:buFont typeface="Arial" panose="020B0604020202020204" pitchFamily="34" charset="0"/>
              <a:buChar char="•"/>
            </a:pPr>
            <a:r>
              <a:rPr lang="en-US" sz="2000" dirty="0">
                <a:effectLst/>
                <a:latin typeface="Times New Roman" panose="02020603050405020304" pitchFamily="18" charset="0"/>
                <a:ea typeface="OpenSymbol"/>
                <a:cs typeface="Times New Roman" panose="02020603050405020304" pitchFamily="18" charset="0"/>
              </a:rPr>
              <a:t>Missing values are addressed using techniques like front fill (</a:t>
            </a:r>
            <a:r>
              <a:rPr lang="en-US" sz="2000" dirty="0" err="1">
                <a:effectLst/>
                <a:latin typeface="Times New Roman" panose="02020603050405020304" pitchFamily="18" charset="0"/>
                <a:ea typeface="OpenSymbol"/>
                <a:cs typeface="Times New Roman" panose="02020603050405020304" pitchFamily="18" charset="0"/>
              </a:rPr>
              <a:t>ffill</a:t>
            </a:r>
            <a:r>
              <a:rPr lang="en-US" sz="2000" dirty="0">
                <a:effectLst/>
                <a:latin typeface="Times New Roman" panose="02020603050405020304" pitchFamily="18" charset="0"/>
                <a:ea typeface="OpenSymbol"/>
                <a:cs typeface="Times New Roman" panose="02020603050405020304" pitchFamily="18" charset="0"/>
              </a:rPr>
              <a:t>), ensuring data integrity.</a:t>
            </a:r>
            <a:endParaRPr lang="en-IN" sz="2000" dirty="0">
              <a:effectLst/>
              <a:latin typeface="Times New Roman" panose="02020603050405020304" pitchFamily="18" charset="0"/>
              <a:ea typeface="OpenSymbol"/>
              <a:cs typeface="Times New Roman" panose="02020603050405020304" pitchFamily="18" charset="0"/>
            </a:endParaRPr>
          </a:p>
          <a:p>
            <a:pPr marL="742950" lvl="1" indent="-285750" algn="just">
              <a:lnSpc>
                <a:spcPct val="150000"/>
              </a:lnSpc>
              <a:buFont typeface="Arial" panose="020B0604020202020204" pitchFamily="34" charset="0"/>
              <a:buChar char="•"/>
            </a:pPr>
            <a:r>
              <a:rPr lang="en-US" sz="2000" dirty="0">
                <a:effectLst/>
                <a:latin typeface="Times New Roman" panose="02020603050405020304" pitchFamily="18" charset="0"/>
                <a:ea typeface="OpenSymbol"/>
                <a:cs typeface="Times New Roman" panose="02020603050405020304" pitchFamily="18" charset="0"/>
              </a:rPr>
              <a:t>Data is standardized and normalized to mitigate variations and ensure consistency across features.</a:t>
            </a:r>
            <a:endParaRPr lang="en-IN" sz="2000" dirty="0">
              <a:effectLst/>
              <a:latin typeface="Times New Roman" panose="02020603050405020304" pitchFamily="18" charset="0"/>
              <a:ea typeface="OpenSymbol"/>
              <a:cs typeface="Times New Roman" panose="02020603050405020304" pitchFamily="18" charset="0"/>
            </a:endParaRPr>
          </a:p>
          <a:p>
            <a:pPr marL="742950" lvl="1" indent="-285750" algn="just">
              <a:lnSpc>
                <a:spcPct val="150000"/>
              </a:lnSpc>
              <a:buFont typeface="Arial" panose="020B0604020202020204" pitchFamily="34" charset="0"/>
              <a:buChar char="•"/>
            </a:pPr>
            <a:r>
              <a:rPr lang="en-US" sz="2000" dirty="0">
                <a:effectLst/>
                <a:latin typeface="Times New Roman" panose="02020603050405020304" pitchFamily="18" charset="0"/>
                <a:ea typeface="OpenSymbol"/>
                <a:cs typeface="Times New Roman" panose="02020603050405020304" pitchFamily="18" charset="0"/>
              </a:rPr>
              <a:t>Categorical variables encoded using techniques like one-hot encoding for compatibility with machine learning algorithms.</a:t>
            </a:r>
            <a:endParaRPr lang="en-IN" sz="2000" dirty="0">
              <a:effectLst/>
              <a:latin typeface="Times New Roman" panose="02020603050405020304" pitchFamily="18" charset="0"/>
              <a:ea typeface="OpenSymbol"/>
              <a:cs typeface="Times New Roman" panose="02020603050405020304" pitchFamily="18" charset="0"/>
            </a:endParaRPr>
          </a:p>
          <a:p>
            <a:pPr marL="342900" lvl="0" indent="-342900" algn="just">
              <a:lnSpc>
                <a:spcPct val="150000"/>
              </a:lnSpc>
              <a:spcAft>
                <a:spcPts val="1415"/>
              </a:spcAft>
              <a:buFont typeface="+mj-lt"/>
              <a:buAutoNum type="arabicPeriod"/>
            </a:pP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Feature Engineering:</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742950" lvl="1" indent="-285750" algn="just">
              <a:lnSpc>
                <a:spcPct val="150000"/>
              </a:lnSpc>
              <a:buFont typeface="Arial" panose="020B0604020202020204" pitchFamily="34" charset="0"/>
              <a:buChar char="•"/>
            </a:pPr>
            <a:r>
              <a:rPr lang="en-US" sz="2000" dirty="0">
                <a:effectLst/>
                <a:latin typeface="Times New Roman" panose="02020603050405020304" pitchFamily="18" charset="0"/>
                <a:ea typeface="OpenSymbol"/>
                <a:cs typeface="Times New Roman" panose="02020603050405020304" pitchFamily="18" charset="0"/>
              </a:rPr>
              <a:t>Feature selection techniques are applied to identify the most relevant features for predicting health conditions.</a:t>
            </a:r>
            <a:endParaRPr lang="en-IN" sz="2000" dirty="0">
              <a:effectLst/>
              <a:latin typeface="Times New Roman" panose="02020603050405020304" pitchFamily="18" charset="0"/>
              <a:ea typeface="OpenSymbol"/>
              <a:cs typeface="Times New Roman" panose="02020603050405020304" pitchFamily="18" charset="0"/>
            </a:endParaRPr>
          </a:p>
          <a:p>
            <a:pPr marL="742950" lvl="1" indent="-285750" algn="just">
              <a:lnSpc>
                <a:spcPct val="150000"/>
              </a:lnSpc>
              <a:buFont typeface="Arial" panose="020B0604020202020204" pitchFamily="34" charset="0"/>
              <a:buChar char="•"/>
            </a:pPr>
            <a:r>
              <a:rPr lang="en-US" sz="2000" dirty="0">
                <a:effectLst/>
                <a:latin typeface="Times New Roman" panose="02020603050405020304" pitchFamily="18" charset="0"/>
                <a:ea typeface="OpenSymbol"/>
                <a:cs typeface="Times New Roman" panose="02020603050405020304" pitchFamily="18" charset="0"/>
              </a:rPr>
              <a:t>New features may be derived from existing ones to capture additional insights, enhancing the predictive power of the model.</a:t>
            </a:r>
            <a:endParaRPr lang="en-IN" sz="2000" dirty="0">
              <a:effectLst/>
              <a:latin typeface="Times New Roman" panose="02020603050405020304" pitchFamily="18" charset="0"/>
              <a:ea typeface="OpenSymbol"/>
              <a:cs typeface="Times New Roman" panose="02020603050405020304" pitchFamily="18" charset="0"/>
            </a:endParaRPr>
          </a:p>
          <a:p>
            <a:pPr marL="342900" lvl="0" indent="-342900">
              <a:lnSpc>
                <a:spcPct val="150000"/>
              </a:lnSpc>
              <a:spcAft>
                <a:spcPts val="1415"/>
              </a:spcAft>
              <a:buFont typeface="+mj-lt"/>
              <a:buAutoNum type="arabicPeriod"/>
            </a:pPr>
            <a:endParaRPr lang="en-IN" sz="2000" dirty="0">
              <a:effectLst/>
              <a:latin typeface="OpenSymbol"/>
              <a:ea typeface="OpenSymbol"/>
              <a:cs typeface="OpenSymbol"/>
            </a:endParaRPr>
          </a:p>
        </p:txBody>
      </p:sp>
    </p:spTree>
    <p:extLst>
      <p:ext uri="{BB962C8B-B14F-4D97-AF65-F5344CB8AC3E}">
        <p14:creationId xmlns:p14="http://schemas.microsoft.com/office/powerpoint/2010/main" val="7597621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IN" dirty="0"/>
          </a:p>
        </p:txBody>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728782" y="1276469"/>
            <a:ext cx="8731210" cy="594717"/>
          </a:xfrm>
          <a:prstGeom prst="rect">
            <a:avLst/>
          </a:prstGeom>
          <a:noFill/>
          <a:ln/>
        </p:spPr>
        <p:txBody>
          <a:bodyPr wrap="none" rtlCol="0" anchor="t"/>
          <a:lstStyle/>
          <a:p>
            <a:pPr marL="0" indent="0">
              <a:lnSpc>
                <a:spcPts val="4683"/>
              </a:lnSpc>
              <a:buNone/>
            </a:pPr>
            <a:r>
              <a:rPr lang="en-US" sz="3746" b="1" dirty="0">
                <a:solidFill>
                  <a:srgbClr val="396AF1"/>
                </a:solidFill>
                <a:latin typeface="Times New Roman" panose="02020603050405020304" pitchFamily="18" charset="0"/>
                <a:ea typeface="Barlow" pitchFamily="34" charset="-122"/>
                <a:cs typeface="Times New Roman" panose="02020603050405020304" pitchFamily="18" charset="0"/>
              </a:rPr>
              <a:t>OUTLINE</a:t>
            </a:r>
            <a:endParaRPr lang="en-US" sz="3746" dirty="0">
              <a:latin typeface="Times New Roman" panose="02020603050405020304" pitchFamily="18" charset="0"/>
              <a:cs typeface="Times New Roman" panose="02020603050405020304" pitchFamily="18" charset="0"/>
            </a:endParaRPr>
          </a:p>
        </p:txBody>
      </p:sp>
      <p:sp>
        <p:nvSpPr>
          <p:cNvPr id="7" name="Shape 3"/>
          <p:cNvSpPr/>
          <p:nvPr/>
        </p:nvSpPr>
        <p:spPr>
          <a:xfrm>
            <a:off x="971431" y="3283625"/>
            <a:ext cx="85606" cy="3669506"/>
          </a:xfrm>
          <a:prstGeom prst="roundRect">
            <a:avLst>
              <a:gd name="adj" fmla="val 133382"/>
            </a:avLst>
          </a:prstGeom>
          <a:solidFill>
            <a:srgbClr val="EEEFF5"/>
          </a:solidFill>
          <a:ln/>
        </p:spPr>
      </p:sp>
      <p:sp>
        <p:nvSpPr>
          <p:cNvPr id="9" name="Shape 5"/>
          <p:cNvSpPr/>
          <p:nvPr/>
        </p:nvSpPr>
        <p:spPr>
          <a:xfrm>
            <a:off x="800100" y="3432334"/>
            <a:ext cx="428149" cy="428149"/>
          </a:xfrm>
          <a:prstGeom prst="roundRect">
            <a:avLst>
              <a:gd name="adj" fmla="val 26669"/>
            </a:avLst>
          </a:prstGeom>
          <a:solidFill>
            <a:srgbClr val="EEEFF5"/>
          </a:solidFill>
          <a:ln/>
        </p:spPr>
      </p:sp>
      <p:sp>
        <p:nvSpPr>
          <p:cNvPr id="11" name="Text 7"/>
          <p:cNvSpPr/>
          <p:nvPr/>
        </p:nvSpPr>
        <p:spPr>
          <a:xfrm>
            <a:off x="1561267" y="2323028"/>
            <a:ext cx="1902976" cy="297299"/>
          </a:xfrm>
          <a:prstGeom prst="rect">
            <a:avLst/>
          </a:prstGeom>
          <a:noFill/>
          <a:ln/>
        </p:spPr>
        <p:txBody>
          <a:bodyPr wrap="none" rtlCol="0" anchor="t"/>
          <a:lstStyle/>
          <a:p>
            <a:pPr marL="342900" indent="-342900" algn="l">
              <a:lnSpc>
                <a:spcPts val="2341"/>
              </a:lnSpc>
              <a:buFont typeface="Wingdings" panose="05000000000000000000" pitchFamily="2" charset="2"/>
              <a:buChar char="Ø"/>
            </a:pPr>
            <a:r>
              <a:rPr lang="en-US" sz="2400" b="1" dirty="0">
                <a:solidFill>
                  <a:schemeClr val="accent1">
                    <a:lumMod val="75000"/>
                  </a:schemeClr>
                </a:solidFill>
                <a:latin typeface="Times New Roman" panose="02020603050405020304" pitchFamily="18" charset="0"/>
                <a:ea typeface="Barlow" pitchFamily="34" charset="-122"/>
                <a:cs typeface="Times New Roman" panose="02020603050405020304" pitchFamily="18" charset="0"/>
              </a:rPr>
              <a:t>Abstract</a:t>
            </a:r>
          </a:p>
          <a:p>
            <a:pPr marL="342900" indent="-342900" algn="l">
              <a:lnSpc>
                <a:spcPts val="2341"/>
              </a:lnSpc>
              <a:buFont typeface="Wingdings" panose="05000000000000000000" pitchFamily="2" charset="2"/>
              <a:buChar char="Ø"/>
            </a:pPr>
            <a:endParaRPr lang="en-US" sz="2400" b="1" dirty="0">
              <a:solidFill>
                <a:schemeClr val="accent1">
                  <a:lumMod val="75000"/>
                </a:schemeClr>
              </a:solidFill>
              <a:latin typeface="Times New Roman" panose="02020603050405020304" pitchFamily="18" charset="0"/>
              <a:ea typeface="Barlow" pitchFamily="34" charset="-122"/>
              <a:cs typeface="Times New Roman" panose="02020603050405020304" pitchFamily="18" charset="0"/>
            </a:endParaRPr>
          </a:p>
          <a:p>
            <a:pPr marL="342900" indent="-342900">
              <a:lnSpc>
                <a:spcPts val="2341"/>
              </a:lnSpc>
              <a:buFont typeface="Wingdings" panose="05000000000000000000" pitchFamily="2" charset="2"/>
              <a:buChar char="Ø"/>
            </a:pPr>
            <a:r>
              <a:rPr lang="en-US" sz="2400" b="1" dirty="0">
                <a:solidFill>
                  <a:schemeClr val="accent1">
                    <a:lumMod val="75000"/>
                  </a:schemeClr>
                </a:solidFill>
                <a:latin typeface="Times New Roman" panose="02020603050405020304" pitchFamily="18" charset="0"/>
                <a:cs typeface="Times New Roman" panose="02020603050405020304" pitchFamily="18" charset="0"/>
              </a:rPr>
              <a:t>Introduction</a:t>
            </a:r>
          </a:p>
          <a:p>
            <a:pPr marL="342900" indent="-342900" algn="l">
              <a:lnSpc>
                <a:spcPts val="2341"/>
              </a:lnSpc>
              <a:buFont typeface="Wingdings" panose="05000000000000000000" pitchFamily="2" charset="2"/>
              <a:buChar char="Ø"/>
            </a:pPr>
            <a:endParaRPr lang="en-US" sz="2400" b="1" dirty="0">
              <a:solidFill>
                <a:schemeClr val="accent1">
                  <a:lumMod val="75000"/>
                </a:schemeClr>
              </a:solidFill>
              <a:latin typeface="Times New Roman" panose="02020603050405020304" pitchFamily="18" charset="0"/>
              <a:cs typeface="Times New Roman" panose="02020603050405020304" pitchFamily="18" charset="0"/>
            </a:endParaRPr>
          </a:p>
          <a:p>
            <a:pPr marL="342900" indent="-342900">
              <a:lnSpc>
                <a:spcPts val="2341"/>
              </a:lnSpc>
              <a:buFont typeface="Wingdings" panose="05000000000000000000" pitchFamily="2" charset="2"/>
              <a:buChar char="Ø"/>
            </a:pPr>
            <a:r>
              <a:rPr lang="en-US" sz="2400" b="1" dirty="0">
                <a:solidFill>
                  <a:schemeClr val="accent1">
                    <a:lumMod val="75000"/>
                  </a:schemeClr>
                </a:solidFill>
                <a:latin typeface="Times New Roman" panose="02020603050405020304" pitchFamily="18" charset="0"/>
                <a:cs typeface="Times New Roman" panose="02020603050405020304" pitchFamily="18" charset="0"/>
              </a:rPr>
              <a:t>Problem Statement</a:t>
            </a:r>
          </a:p>
          <a:p>
            <a:pPr marL="342900" indent="-342900">
              <a:lnSpc>
                <a:spcPts val="2341"/>
              </a:lnSpc>
              <a:buFont typeface="Wingdings" panose="05000000000000000000" pitchFamily="2" charset="2"/>
              <a:buChar char="Ø"/>
            </a:pPr>
            <a:endParaRPr lang="en-US" sz="2400" b="1" dirty="0">
              <a:solidFill>
                <a:schemeClr val="accent1">
                  <a:lumMod val="75000"/>
                </a:schemeClr>
              </a:solidFill>
              <a:latin typeface="Times New Roman" panose="02020603050405020304" pitchFamily="18" charset="0"/>
              <a:cs typeface="Times New Roman" panose="02020603050405020304" pitchFamily="18" charset="0"/>
            </a:endParaRPr>
          </a:p>
          <a:p>
            <a:pPr marL="342900" indent="-342900">
              <a:lnSpc>
                <a:spcPts val="2341"/>
              </a:lnSpc>
              <a:buFont typeface="Wingdings" panose="05000000000000000000" pitchFamily="2" charset="2"/>
              <a:buChar char="Ø"/>
            </a:pPr>
            <a:r>
              <a:rPr lang="en-US" sz="2400" b="1" dirty="0">
                <a:solidFill>
                  <a:schemeClr val="accent1">
                    <a:lumMod val="75000"/>
                  </a:schemeClr>
                </a:solidFill>
                <a:latin typeface="Times New Roman" panose="02020603050405020304" pitchFamily="18" charset="0"/>
                <a:cs typeface="Times New Roman" panose="02020603050405020304" pitchFamily="18" charset="0"/>
              </a:rPr>
              <a:t>Existing Method</a:t>
            </a:r>
          </a:p>
          <a:p>
            <a:pPr marL="342900" indent="-342900">
              <a:lnSpc>
                <a:spcPts val="2341"/>
              </a:lnSpc>
              <a:buFont typeface="Wingdings" panose="05000000000000000000" pitchFamily="2" charset="2"/>
              <a:buChar char="Ø"/>
            </a:pPr>
            <a:endParaRPr lang="en-US" sz="2400" b="1" dirty="0">
              <a:solidFill>
                <a:schemeClr val="accent1">
                  <a:lumMod val="75000"/>
                </a:schemeClr>
              </a:solidFill>
              <a:latin typeface="Times New Roman" panose="02020603050405020304" pitchFamily="18" charset="0"/>
              <a:cs typeface="Times New Roman" panose="02020603050405020304" pitchFamily="18" charset="0"/>
            </a:endParaRPr>
          </a:p>
          <a:p>
            <a:pPr marL="342900" indent="-342900">
              <a:lnSpc>
                <a:spcPts val="2341"/>
              </a:lnSpc>
              <a:buFont typeface="Wingdings" panose="05000000000000000000" pitchFamily="2" charset="2"/>
              <a:buChar char="Ø"/>
            </a:pPr>
            <a:r>
              <a:rPr lang="en-US" sz="2400" b="1" dirty="0">
                <a:solidFill>
                  <a:schemeClr val="accent1">
                    <a:lumMod val="75000"/>
                  </a:schemeClr>
                </a:solidFill>
                <a:latin typeface="Times New Roman" panose="02020603050405020304" pitchFamily="18" charset="0"/>
                <a:cs typeface="Times New Roman" panose="02020603050405020304" pitchFamily="18" charset="0"/>
              </a:rPr>
              <a:t>Proposed Method</a:t>
            </a:r>
          </a:p>
          <a:p>
            <a:pPr marL="342900" indent="-342900">
              <a:lnSpc>
                <a:spcPts val="2341"/>
              </a:lnSpc>
              <a:buFont typeface="Wingdings" panose="05000000000000000000" pitchFamily="2" charset="2"/>
              <a:buChar char="Ø"/>
            </a:pPr>
            <a:endParaRPr lang="en-US" sz="2400" b="1" dirty="0">
              <a:solidFill>
                <a:schemeClr val="accent1">
                  <a:lumMod val="75000"/>
                </a:schemeClr>
              </a:solidFill>
              <a:latin typeface="Times New Roman" panose="02020603050405020304" pitchFamily="18" charset="0"/>
              <a:cs typeface="Times New Roman" panose="02020603050405020304" pitchFamily="18" charset="0"/>
            </a:endParaRPr>
          </a:p>
          <a:p>
            <a:pPr marL="342900" indent="-342900" algn="l">
              <a:lnSpc>
                <a:spcPts val="2341"/>
              </a:lnSpc>
              <a:buFont typeface="Wingdings" panose="05000000000000000000" pitchFamily="2" charset="2"/>
              <a:buChar char="Ø"/>
            </a:pPr>
            <a:r>
              <a:rPr lang="en-US" sz="2400" b="1" dirty="0">
                <a:solidFill>
                  <a:schemeClr val="accent1">
                    <a:lumMod val="75000"/>
                  </a:schemeClr>
                </a:solidFill>
                <a:latin typeface="Times New Roman" panose="02020603050405020304" pitchFamily="18" charset="0"/>
                <a:cs typeface="Times New Roman" panose="02020603050405020304" pitchFamily="18" charset="0"/>
              </a:rPr>
              <a:t>Hardware and Software Requirements</a:t>
            </a:r>
          </a:p>
          <a:p>
            <a:pPr marL="342900" indent="-342900" algn="l">
              <a:lnSpc>
                <a:spcPts val="2341"/>
              </a:lnSpc>
              <a:buFont typeface="Wingdings" panose="05000000000000000000" pitchFamily="2" charset="2"/>
              <a:buChar char="Ø"/>
            </a:pPr>
            <a:endParaRPr lang="en-US" sz="2400" b="1" dirty="0">
              <a:solidFill>
                <a:schemeClr val="accent1">
                  <a:lumMod val="75000"/>
                </a:schemeClr>
              </a:solidFill>
              <a:latin typeface="Times New Roman" panose="02020603050405020304" pitchFamily="18" charset="0"/>
              <a:cs typeface="Times New Roman" panose="02020603050405020304" pitchFamily="18" charset="0"/>
            </a:endParaRPr>
          </a:p>
          <a:p>
            <a:pPr marL="342900" indent="-342900">
              <a:lnSpc>
                <a:spcPts val="2341"/>
              </a:lnSpc>
              <a:buFont typeface="Wingdings" panose="05000000000000000000" pitchFamily="2" charset="2"/>
              <a:buChar char="Ø"/>
            </a:pPr>
            <a:r>
              <a:rPr lang="en-US" sz="2400" b="1" dirty="0">
                <a:solidFill>
                  <a:schemeClr val="accent1">
                    <a:lumMod val="75000"/>
                  </a:schemeClr>
                </a:solidFill>
                <a:latin typeface="Times New Roman" panose="02020603050405020304" pitchFamily="18" charset="0"/>
                <a:cs typeface="Times New Roman" panose="02020603050405020304" pitchFamily="18" charset="0"/>
              </a:rPr>
              <a:t>Architecture</a:t>
            </a:r>
          </a:p>
          <a:p>
            <a:pPr marL="342900" indent="-342900" algn="l">
              <a:lnSpc>
                <a:spcPts val="2341"/>
              </a:lnSpc>
              <a:buFont typeface="Wingdings" panose="05000000000000000000" pitchFamily="2" charset="2"/>
              <a:buChar char="Ø"/>
            </a:pPr>
            <a:endParaRPr lang="en-US" sz="2400" b="1" dirty="0">
              <a:solidFill>
                <a:schemeClr val="accent1">
                  <a:lumMod val="75000"/>
                </a:schemeClr>
              </a:solidFill>
              <a:latin typeface="Times New Roman" panose="02020603050405020304" pitchFamily="18" charset="0"/>
              <a:cs typeface="Times New Roman" panose="02020603050405020304" pitchFamily="18" charset="0"/>
            </a:endParaRPr>
          </a:p>
          <a:p>
            <a:pPr marL="342900" indent="-342900" algn="l">
              <a:lnSpc>
                <a:spcPts val="2341"/>
              </a:lnSpc>
              <a:buFont typeface="Wingdings" panose="05000000000000000000" pitchFamily="2" charset="2"/>
              <a:buChar char="Ø"/>
            </a:pPr>
            <a:r>
              <a:rPr lang="en-US" sz="2400" b="1" dirty="0">
                <a:solidFill>
                  <a:schemeClr val="accent1">
                    <a:lumMod val="75000"/>
                  </a:schemeClr>
                </a:solidFill>
                <a:latin typeface="Times New Roman" panose="02020603050405020304" pitchFamily="18" charset="0"/>
                <a:cs typeface="Times New Roman" panose="02020603050405020304" pitchFamily="18" charset="0"/>
              </a:rPr>
              <a:t>Merits</a:t>
            </a:r>
          </a:p>
          <a:p>
            <a:pPr algn="l">
              <a:lnSpc>
                <a:spcPts val="2341"/>
              </a:lnSpc>
            </a:pPr>
            <a:endParaRPr lang="en-US" sz="2400" b="1" dirty="0">
              <a:solidFill>
                <a:schemeClr val="accent1">
                  <a:lumMod val="75000"/>
                </a:schemeClr>
              </a:solidFill>
              <a:latin typeface="Barlow" pitchFamily="34" charset="0"/>
            </a:endParaRPr>
          </a:p>
          <a:p>
            <a:pPr algn="l">
              <a:lnSpc>
                <a:spcPts val="2341"/>
              </a:lnSpc>
            </a:pPr>
            <a:endParaRPr lang="en-US" sz="2400" b="1" dirty="0">
              <a:solidFill>
                <a:schemeClr val="accent1">
                  <a:lumMod val="75000"/>
                </a:schemeClr>
              </a:solidFill>
              <a:latin typeface="Barlow" pitchFamily="34" charset="0"/>
            </a:endParaRPr>
          </a:p>
          <a:p>
            <a:pPr marL="342900" indent="-342900" algn="l">
              <a:lnSpc>
                <a:spcPts val="2341"/>
              </a:lnSpc>
              <a:buFont typeface="Wingdings" panose="05000000000000000000" pitchFamily="2" charset="2"/>
              <a:buChar char="Ø"/>
            </a:pPr>
            <a:endParaRPr lang="en-US" sz="2400" b="1" dirty="0">
              <a:solidFill>
                <a:schemeClr val="accent1">
                  <a:lumMod val="75000"/>
                </a:schemeClr>
              </a:solidFill>
              <a:latin typeface="Barlow" pitchFamily="34" charset="0"/>
            </a:endParaRPr>
          </a:p>
          <a:p>
            <a:pPr algn="l">
              <a:lnSpc>
                <a:spcPts val="2341"/>
              </a:lnSpc>
            </a:pPr>
            <a:endParaRPr lang="en-US" sz="2400" b="1" dirty="0">
              <a:solidFill>
                <a:schemeClr val="accent1">
                  <a:lumMod val="75000"/>
                </a:schemeClr>
              </a:solidFill>
              <a:latin typeface="Barlow" pitchFamily="34" charset="0"/>
            </a:endParaRPr>
          </a:p>
          <a:p>
            <a:pPr marL="342900" indent="-342900" algn="l">
              <a:lnSpc>
                <a:spcPts val="2341"/>
              </a:lnSpc>
              <a:buFont typeface="Wingdings" panose="05000000000000000000" pitchFamily="2" charset="2"/>
              <a:buChar char="Ø"/>
            </a:pPr>
            <a:endParaRPr lang="en-US" sz="2400" b="1" dirty="0">
              <a:solidFill>
                <a:schemeClr val="accent1">
                  <a:lumMod val="75000"/>
                </a:schemeClr>
              </a:solidFill>
              <a:latin typeface="Barlow" pitchFamily="34" charset="0"/>
            </a:endParaRPr>
          </a:p>
          <a:p>
            <a:pPr marL="342900" indent="-342900" algn="l">
              <a:lnSpc>
                <a:spcPts val="2341"/>
              </a:lnSpc>
              <a:buFont typeface="Wingdings" panose="05000000000000000000" pitchFamily="2" charset="2"/>
              <a:buChar char="Ø"/>
            </a:pPr>
            <a:endParaRPr lang="en-US" sz="2400" b="1" dirty="0">
              <a:solidFill>
                <a:schemeClr val="accent1">
                  <a:lumMod val="75000"/>
                </a:schemeClr>
              </a:solidFill>
              <a:latin typeface="Barlow" pitchFamily="34" charset="0"/>
            </a:endParaRPr>
          </a:p>
          <a:p>
            <a:pPr marL="342900" indent="-342900" algn="l">
              <a:lnSpc>
                <a:spcPts val="2341"/>
              </a:lnSpc>
              <a:buFont typeface="Wingdings" panose="05000000000000000000" pitchFamily="2" charset="2"/>
              <a:buChar char="Ø"/>
            </a:pPr>
            <a:endParaRPr lang="en-US" sz="2400" b="1" dirty="0">
              <a:solidFill>
                <a:schemeClr val="accent1">
                  <a:lumMod val="75000"/>
                </a:schemeClr>
              </a:solidFill>
              <a:latin typeface="Barlow" pitchFamily="34" charset="0"/>
            </a:endParaRPr>
          </a:p>
          <a:p>
            <a:pPr marL="342900" indent="-342900" algn="l">
              <a:lnSpc>
                <a:spcPts val="2341"/>
              </a:lnSpc>
              <a:buFont typeface="Wingdings" panose="05000000000000000000" pitchFamily="2" charset="2"/>
              <a:buChar char="Ø"/>
            </a:pPr>
            <a:endParaRPr lang="en-US" sz="2400" b="1" dirty="0">
              <a:solidFill>
                <a:schemeClr val="accent1">
                  <a:lumMod val="75000"/>
                </a:schemeClr>
              </a:solidFill>
              <a:latin typeface="Barlow" pitchFamily="34" charset="0"/>
            </a:endParaRPr>
          </a:p>
          <a:p>
            <a:pPr marL="342900" indent="-342900" algn="l">
              <a:lnSpc>
                <a:spcPts val="2341"/>
              </a:lnSpc>
              <a:buFont typeface="Wingdings" panose="05000000000000000000" pitchFamily="2" charset="2"/>
              <a:buChar char="Ø"/>
            </a:pPr>
            <a:endParaRPr lang="en-US" sz="2400" b="1" dirty="0">
              <a:solidFill>
                <a:schemeClr val="accent1">
                  <a:lumMod val="75000"/>
                </a:schemeClr>
              </a:solidFill>
              <a:latin typeface="Barlow" pitchFamily="34" charset="0"/>
            </a:endParaRPr>
          </a:p>
          <a:p>
            <a:pPr marL="342900" indent="-342900" algn="l">
              <a:lnSpc>
                <a:spcPts val="2341"/>
              </a:lnSpc>
              <a:buFont typeface="Wingdings" panose="05000000000000000000" pitchFamily="2" charset="2"/>
              <a:buChar char="Ø"/>
            </a:pPr>
            <a:endParaRPr lang="en-US" sz="2400" dirty="0">
              <a:solidFill>
                <a:schemeClr val="accent1">
                  <a:lumMod val="75000"/>
                </a:schemeClr>
              </a:solidFill>
            </a:endParaRPr>
          </a:p>
        </p:txBody>
      </p:sp>
      <p:sp>
        <p:nvSpPr>
          <p:cNvPr id="13" name="Shape 9"/>
          <p:cNvSpPr/>
          <p:nvPr/>
        </p:nvSpPr>
        <p:spPr>
          <a:xfrm>
            <a:off x="1228249" y="4890075"/>
            <a:ext cx="666036" cy="85606"/>
          </a:xfrm>
          <a:prstGeom prst="roundRect">
            <a:avLst>
              <a:gd name="adj" fmla="val 133382"/>
            </a:avLst>
          </a:prstGeom>
          <a:solidFill>
            <a:srgbClr val="EEEFF5"/>
          </a:solidFill>
          <a:ln/>
        </p:spPr>
      </p:sp>
      <p:sp>
        <p:nvSpPr>
          <p:cNvPr id="14" name="Shape 10"/>
          <p:cNvSpPr/>
          <p:nvPr/>
        </p:nvSpPr>
        <p:spPr>
          <a:xfrm>
            <a:off x="800100" y="4718923"/>
            <a:ext cx="428149" cy="428149"/>
          </a:xfrm>
          <a:prstGeom prst="roundRect">
            <a:avLst>
              <a:gd name="adj" fmla="val 26669"/>
            </a:avLst>
          </a:prstGeom>
          <a:solidFill>
            <a:srgbClr val="EEEFF5"/>
          </a:solidFill>
          <a:ln/>
        </p:spPr>
      </p:sp>
      <p:sp>
        <p:nvSpPr>
          <p:cNvPr id="16" name="Text 12"/>
          <p:cNvSpPr/>
          <p:nvPr/>
        </p:nvSpPr>
        <p:spPr>
          <a:xfrm>
            <a:off x="1561267" y="3042226"/>
            <a:ext cx="2427922" cy="297299"/>
          </a:xfrm>
          <a:prstGeom prst="rect">
            <a:avLst/>
          </a:prstGeom>
          <a:noFill/>
          <a:ln/>
        </p:spPr>
        <p:txBody>
          <a:bodyPr wrap="none" rtlCol="0" anchor="t"/>
          <a:lstStyle/>
          <a:p>
            <a:pPr marL="0" indent="0" algn="l">
              <a:lnSpc>
                <a:spcPts val="2341"/>
              </a:lnSpc>
              <a:buNone/>
            </a:pPr>
            <a:endParaRPr lang="en-US" sz="2400" dirty="0"/>
          </a:p>
        </p:txBody>
      </p:sp>
      <p:sp>
        <p:nvSpPr>
          <p:cNvPr id="18" name="Shape 14"/>
          <p:cNvSpPr/>
          <p:nvPr/>
        </p:nvSpPr>
        <p:spPr>
          <a:xfrm>
            <a:off x="1228249" y="6176665"/>
            <a:ext cx="666036" cy="85606"/>
          </a:xfrm>
          <a:prstGeom prst="roundRect">
            <a:avLst>
              <a:gd name="adj" fmla="val 133382"/>
            </a:avLst>
          </a:prstGeom>
          <a:solidFill>
            <a:srgbClr val="EEEFF5"/>
          </a:solidFill>
          <a:ln/>
        </p:spPr>
      </p:sp>
      <p:sp>
        <p:nvSpPr>
          <p:cNvPr id="19" name="Shape 15"/>
          <p:cNvSpPr/>
          <p:nvPr/>
        </p:nvSpPr>
        <p:spPr>
          <a:xfrm>
            <a:off x="800100" y="6005513"/>
            <a:ext cx="428149" cy="428149"/>
          </a:xfrm>
          <a:prstGeom prst="roundRect">
            <a:avLst>
              <a:gd name="adj" fmla="val 26669"/>
            </a:avLst>
          </a:prstGeom>
          <a:solidFill>
            <a:srgbClr val="EEEFF5"/>
          </a:solidFill>
          <a:ln/>
        </p:spPr>
      </p:sp>
      <p:sp>
        <p:nvSpPr>
          <p:cNvPr id="21" name="Text 17"/>
          <p:cNvSpPr/>
          <p:nvPr/>
        </p:nvSpPr>
        <p:spPr>
          <a:xfrm>
            <a:off x="1561267" y="2986326"/>
            <a:ext cx="2188012" cy="297299"/>
          </a:xfrm>
          <a:prstGeom prst="rect">
            <a:avLst/>
          </a:prstGeom>
          <a:noFill/>
          <a:ln/>
        </p:spPr>
        <p:txBody>
          <a:bodyPr wrap="none" rtlCol="0" anchor="t"/>
          <a:lstStyle/>
          <a:p>
            <a:pPr marL="0" indent="0" algn="l">
              <a:lnSpc>
                <a:spcPts val="2341"/>
              </a:lnSpc>
              <a:buNone/>
            </a:pPr>
            <a:endParaRPr lang="en-US" sz="2400" dirty="0"/>
          </a:p>
        </p:txBody>
      </p:sp>
      <p:sp>
        <p:nvSpPr>
          <p:cNvPr id="24" name="Text 17">
            <a:extLst>
              <a:ext uri="{FF2B5EF4-FFF2-40B4-BE49-F238E27FC236}">
                <a16:creationId xmlns:a16="http://schemas.microsoft.com/office/drawing/2014/main" id="{1D0CD8B0-A841-2DD1-F67F-EB0DB6D1E3A7}"/>
              </a:ext>
            </a:extLst>
          </p:cNvPr>
          <p:cNvSpPr/>
          <p:nvPr/>
        </p:nvSpPr>
        <p:spPr>
          <a:xfrm>
            <a:off x="1561267" y="3544073"/>
            <a:ext cx="2188012" cy="297299"/>
          </a:xfrm>
          <a:prstGeom prst="rect">
            <a:avLst/>
          </a:prstGeom>
          <a:noFill/>
          <a:ln/>
        </p:spPr>
        <p:txBody>
          <a:bodyPr wrap="none" rtlCol="0" anchor="t"/>
          <a:lstStyle/>
          <a:p>
            <a:pPr marL="0" indent="0" algn="l">
              <a:lnSpc>
                <a:spcPts val="2341"/>
              </a:lnSpc>
              <a:buNone/>
            </a:pPr>
            <a:endParaRPr lang="en-US" sz="2400" dirty="0"/>
          </a:p>
        </p:txBody>
      </p:sp>
      <p:sp>
        <p:nvSpPr>
          <p:cNvPr id="25" name="Text 17">
            <a:extLst>
              <a:ext uri="{FF2B5EF4-FFF2-40B4-BE49-F238E27FC236}">
                <a16:creationId xmlns:a16="http://schemas.microsoft.com/office/drawing/2014/main" id="{8E9FF7D6-3CDA-CF8B-C3EC-4C81BEEA5C05}"/>
              </a:ext>
            </a:extLst>
          </p:cNvPr>
          <p:cNvSpPr/>
          <p:nvPr/>
        </p:nvSpPr>
        <p:spPr>
          <a:xfrm>
            <a:off x="1578889" y="4231748"/>
            <a:ext cx="2188012" cy="297299"/>
          </a:xfrm>
          <a:prstGeom prst="rect">
            <a:avLst/>
          </a:prstGeom>
          <a:noFill/>
          <a:ln/>
        </p:spPr>
        <p:txBody>
          <a:bodyPr wrap="none" rtlCol="0" anchor="t"/>
          <a:lstStyle/>
          <a:p>
            <a:pPr marL="0" indent="0" algn="l">
              <a:lnSpc>
                <a:spcPts val="2341"/>
              </a:lnSpc>
              <a:buNone/>
            </a:pPr>
            <a:endParaRPr lang="en-US" sz="2400" dirty="0"/>
          </a:p>
        </p:txBody>
      </p:sp>
      <p:sp>
        <p:nvSpPr>
          <p:cNvPr id="26" name="Text 17">
            <a:extLst>
              <a:ext uri="{FF2B5EF4-FFF2-40B4-BE49-F238E27FC236}">
                <a16:creationId xmlns:a16="http://schemas.microsoft.com/office/drawing/2014/main" id="{650751DD-9F69-4133-E3D9-A8FFD1B72F12}"/>
              </a:ext>
            </a:extLst>
          </p:cNvPr>
          <p:cNvSpPr/>
          <p:nvPr/>
        </p:nvSpPr>
        <p:spPr>
          <a:xfrm>
            <a:off x="1578889" y="4905852"/>
            <a:ext cx="2188012" cy="297299"/>
          </a:xfrm>
          <a:prstGeom prst="rect">
            <a:avLst/>
          </a:prstGeom>
          <a:noFill/>
          <a:ln/>
        </p:spPr>
        <p:txBody>
          <a:bodyPr wrap="none" rtlCol="0" anchor="t"/>
          <a:lstStyle/>
          <a:p>
            <a:pPr marL="0" indent="0" algn="l">
              <a:lnSpc>
                <a:spcPts val="2341"/>
              </a:lnSpc>
              <a:buNone/>
            </a:pPr>
            <a:endParaRPr lang="en-US" sz="2400" dirty="0"/>
          </a:p>
        </p:txBody>
      </p:sp>
      <p:sp>
        <p:nvSpPr>
          <p:cNvPr id="27" name="Text 17">
            <a:extLst>
              <a:ext uri="{FF2B5EF4-FFF2-40B4-BE49-F238E27FC236}">
                <a16:creationId xmlns:a16="http://schemas.microsoft.com/office/drawing/2014/main" id="{905C5DD4-B130-EBE4-F4FA-242D2EAB1AC5}"/>
              </a:ext>
            </a:extLst>
          </p:cNvPr>
          <p:cNvSpPr/>
          <p:nvPr/>
        </p:nvSpPr>
        <p:spPr>
          <a:xfrm>
            <a:off x="1561267" y="5502561"/>
            <a:ext cx="2188012" cy="297299"/>
          </a:xfrm>
          <a:prstGeom prst="rect">
            <a:avLst/>
          </a:prstGeom>
          <a:noFill/>
          <a:ln/>
        </p:spPr>
        <p:txBody>
          <a:bodyPr wrap="none" rtlCol="0" anchor="t"/>
          <a:lstStyle/>
          <a:p>
            <a:pPr marL="0" indent="0" algn="l">
              <a:lnSpc>
                <a:spcPts val="2341"/>
              </a:lnSpc>
              <a:buNone/>
            </a:pPr>
            <a:endParaRPr lang="en-US" sz="2400" dirty="0"/>
          </a:p>
        </p:txBody>
      </p:sp>
      <p:sp>
        <p:nvSpPr>
          <p:cNvPr id="28" name="Text 17">
            <a:extLst>
              <a:ext uri="{FF2B5EF4-FFF2-40B4-BE49-F238E27FC236}">
                <a16:creationId xmlns:a16="http://schemas.microsoft.com/office/drawing/2014/main" id="{531B2953-DAFA-07C0-7398-590BB8841B9F}"/>
              </a:ext>
            </a:extLst>
          </p:cNvPr>
          <p:cNvSpPr/>
          <p:nvPr/>
        </p:nvSpPr>
        <p:spPr>
          <a:xfrm>
            <a:off x="1561267" y="6087574"/>
            <a:ext cx="2188012" cy="297299"/>
          </a:xfrm>
          <a:prstGeom prst="rect">
            <a:avLst/>
          </a:prstGeom>
          <a:noFill/>
          <a:ln/>
        </p:spPr>
        <p:txBody>
          <a:bodyPr wrap="none" rtlCol="0" anchor="t"/>
          <a:lstStyle/>
          <a:p>
            <a:pPr algn="l">
              <a:lnSpc>
                <a:spcPts val="2341"/>
              </a:lnSpc>
            </a:pPr>
            <a:endParaRPr lang="en-US" sz="2400" dirty="0"/>
          </a:p>
        </p:txBody>
      </p:sp>
      <p:sp>
        <p:nvSpPr>
          <p:cNvPr id="30" name="Text 17">
            <a:extLst>
              <a:ext uri="{FF2B5EF4-FFF2-40B4-BE49-F238E27FC236}">
                <a16:creationId xmlns:a16="http://schemas.microsoft.com/office/drawing/2014/main" id="{8BCCC8D3-7245-4AB7-012A-32EC0AAB81BF}"/>
              </a:ext>
            </a:extLst>
          </p:cNvPr>
          <p:cNvSpPr/>
          <p:nvPr/>
        </p:nvSpPr>
        <p:spPr>
          <a:xfrm>
            <a:off x="2269332" y="7296507"/>
            <a:ext cx="2188012" cy="297299"/>
          </a:xfrm>
          <a:prstGeom prst="rect">
            <a:avLst/>
          </a:prstGeom>
          <a:noFill/>
          <a:ln/>
        </p:spPr>
        <p:txBody>
          <a:bodyPr wrap="none" rtlCol="0" anchor="t"/>
          <a:lstStyle/>
          <a:p>
            <a:pPr marL="0" indent="0" algn="l">
              <a:lnSpc>
                <a:spcPts val="2341"/>
              </a:lnSpc>
              <a:buNone/>
            </a:pPr>
            <a:endParaRPr lang="en-US" sz="2400" dirty="0"/>
          </a:p>
        </p:txBody>
      </p:sp>
      <p:sp>
        <p:nvSpPr>
          <p:cNvPr id="31" name="Text 17">
            <a:extLst>
              <a:ext uri="{FF2B5EF4-FFF2-40B4-BE49-F238E27FC236}">
                <a16:creationId xmlns:a16="http://schemas.microsoft.com/office/drawing/2014/main" id="{12E74732-214F-9F3D-7425-C1FE9BF1A10A}"/>
              </a:ext>
            </a:extLst>
          </p:cNvPr>
          <p:cNvSpPr/>
          <p:nvPr/>
        </p:nvSpPr>
        <p:spPr>
          <a:xfrm>
            <a:off x="2421732" y="7448907"/>
            <a:ext cx="2188012" cy="297299"/>
          </a:xfrm>
          <a:prstGeom prst="rect">
            <a:avLst/>
          </a:prstGeom>
          <a:noFill/>
          <a:ln/>
        </p:spPr>
        <p:txBody>
          <a:bodyPr wrap="none" rtlCol="0" anchor="t"/>
          <a:lstStyle/>
          <a:p>
            <a:pPr marL="0" indent="0" algn="l">
              <a:lnSpc>
                <a:spcPts val="2341"/>
              </a:lnSpc>
              <a:buNone/>
            </a:pPr>
            <a:endParaRPr lang="en-US" sz="24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IN" dirty="0"/>
          </a:p>
        </p:txBody>
      </p:sp>
      <p:sp>
        <p:nvSpPr>
          <p:cNvPr id="4" name="Text 1"/>
          <p:cNvSpPr/>
          <p:nvPr/>
        </p:nvSpPr>
        <p:spPr>
          <a:xfrm>
            <a:off x="1020387" y="210347"/>
            <a:ext cx="4443889" cy="694373"/>
          </a:xfrm>
          <a:prstGeom prst="rect">
            <a:avLst/>
          </a:prstGeom>
          <a:noFill/>
          <a:ln/>
        </p:spPr>
        <p:txBody>
          <a:bodyPr wrap="none" rtlCol="0" anchor="t"/>
          <a:lstStyle/>
          <a:p>
            <a:pPr marL="0" indent="0">
              <a:lnSpc>
                <a:spcPts val="5468"/>
              </a:lnSpc>
              <a:buNone/>
            </a:pPr>
            <a:endParaRPr lang="en-US" sz="4374" dirty="0"/>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sp>
        <p:nvSpPr>
          <p:cNvPr id="8" name="TextBox 7">
            <a:extLst>
              <a:ext uri="{FF2B5EF4-FFF2-40B4-BE49-F238E27FC236}">
                <a16:creationId xmlns:a16="http://schemas.microsoft.com/office/drawing/2014/main" id="{7E063F4F-5803-CF5E-B182-745B6971C080}"/>
              </a:ext>
            </a:extLst>
          </p:cNvPr>
          <p:cNvSpPr txBox="1"/>
          <p:nvPr/>
        </p:nvSpPr>
        <p:spPr>
          <a:xfrm>
            <a:off x="1020387" y="1115067"/>
            <a:ext cx="13161126" cy="6577250"/>
          </a:xfrm>
          <a:prstGeom prst="rect">
            <a:avLst/>
          </a:prstGeom>
          <a:noFill/>
        </p:spPr>
        <p:txBody>
          <a:bodyPr wrap="square" rtlCol="0">
            <a:spAutoFit/>
          </a:bodyPr>
          <a:lstStyle/>
          <a:p>
            <a:pPr lvl="0" algn="just">
              <a:lnSpc>
                <a:spcPct val="150000"/>
              </a:lnSpc>
              <a:spcAft>
                <a:spcPts val="1415"/>
              </a:spcAft>
            </a:pPr>
            <a:r>
              <a:rPr lang="en-US" sz="2000" b="1" dirty="0">
                <a:latin typeface="Times New Roman" panose="02020603050405020304" pitchFamily="18" charset="0"/>
                <a:ea typeface="Times New Roman" panose="02020603050405020304" pitchFamily="18" charset="0"/>
              </a:rPr>
              <a:t>3</a:t>
            </a: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 Model Selection:</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742950" lvl="1" indent="-285750" algn="just">
              <a:lnSpc>
                <a:spcPct val="150000"/>
              </a:lnSpc>
              <a:buFont typeface="Arial" panose="020B0604020202020204" pitchFamily="34" charset="0"/>
              <a:buChar char="•"/>
            </a:pPr>
            <a:r>
              <a:rPr lang="en-US" sz="2000" dirty="0">
                <a:effectLst/>
                <a:latin typeface="Times New Roman" panose="02020603050405020304" pitchFamily="18" charset="0"/>
                <a:ea typeface="OpenSymbol"/>
                <a:cs typeface="Times New Roman" panose="02020603050405020304" pitchFamily="18" charset="0"/>
              </a:rPr>
              <a:t>The Random Forest algorithm is chosen for its robustness and ability to handle complex datasets with high dimensionality.</a:t>
            </a:r>
            <a:endParaRPr lang="en-IN" sz="2000" dirty="0">
              <a:effectLst/>
              <a:latin typeface="Times New Roman" panose="02020603050405020304" pitchFamily="18" charset="0"/>
              <a:ea typeface="OpenSymbol"/>
              <a:cs typeface="Times New Roman" panose="02020603050405020304" pitchFamily="18" charset="0"/>
            </a:endParaRPr>
          </a:p>
          <a:p>
            <a:pPr marL="742950" lvl="1" indent="-285750" algn="just">
              <a:lnSpc>
                <a:spcPct val="150000"/>
              </a:lnSpc>
              <a:buFont typeface="Arial" panose="020B0604020202020204" pitchFamily="34" charset="0"/>
              <a:buChar char="•"/>
            </a:pPr>
            <a:r>
              <a:rPr lang="en-US" sz="2000" dirty="0">
                <a:effectLst/>
                <a:latin typeface="Times New Roman" panose="02020603050405020304" pitchFamily="18" charset="0"/>
                <a:ea typeface="OpenSymbol"/>
                <a:cs typeface="Times New Roman" panose="02020603050405020304" pitchFamily="18" charset="0"/>
              </a:rPr>
              <a:t>Hyperparameter tuning performed to optimize model performance, ensuring the best possible accuracy and generalization.</a:t>
            </a:r>
            <a:endParaRPr lang="en-IN" sz="2000" dirty="0">
              <a:effectLst/>
              <a:latin typeface="Times New Roman" panose="02020603050405020304" pitchFamily="18" charset="0"/>
              <a:ea typeface="OpenSymbol"/>
              <a:cs typeface="Times New Roman" panose="02020603050405020304" pitchFamily="18" charset="0"/>
            </a:endParaRPr>
          </a:p>
          <a:p>
            <a:pPr lvl="0" algn="just">
              <a:lnSpc>
                <a:spcPct val="150000"/>
              </a:lnSpc>
              <a:spcAft>
                <a:spcPts val="1415"/>
              </a:spcAft>
            </a:pPr>
            <a:r>
              <a:rPr lang="en-US" sz="2000" b="1" dirty="0">
                <a:latin typeface="Times New Roman" panose="02020603050405020304" pitchFamily="18" charset="0"/>
                <a:ea typeface="Times New Roman" panose="02020603050405020304" pitchFamily="18" charset="0"/>
                <a:cs typeface="Times New Roman" panose="02020603050405020304" pitchFamily="18" charset="0"/>
              </a:rPr>
              <a:t>4</a:t>
            </a: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 Model Training:</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742950" lvl="1" indent="-285750" algn="just">
              <a:lnSpc>
                <a:spcPct val="150000"/>
              </a:lnSpc>
              <a:buFont typeface="Arial" panose="020B0604020202020204" pitchFamily="34" charset="0"/>
              <a:buChar char="•"/>
            </a:pPr>
            <a:r>
              <a:rPr lang="en-US" sz="2000" dirty="0">
                <a:effectLst/>
                <a:latin typeface="Times New Roman" panose="02020603050405020304" pitchFamily="18" charset="0"/>
                <a:ea typeface="OpenSymbol"/>
                <a:cs typeface="Times New Roman" panose="02020603050405020304" pitchFamily="18" charset="0"/>
              </a:rPr>
              <a:t>The dataset is split into training and testing subsets, typically using a  80-20 split.</a:t>
            </a:r>
            <a:endParaRPr lang="en-IN" sz="2000" dirty="0">
              <a:latin typeface="Times New Roman" panose="02020603050405020304" pitchFamily="18" charset="0"/>
              <a:ea typeface="OpenSymbol"/>
              <a:cs typeface="Times New Roman" panose="02020603050405020304" pitchFamily="18" charset="0"/>
            </a:endParaRPr>
          </a:p>
          <a:p>
            <a:pPr marL="742950" lvl="1" indent="-285750" algn="just">
              <a:lnSpc>
                <a:spcPct val="150000"/>
              </a:lnSpc>
              <a:buFont typeface="Arial" panose="020B0604020202020204" pitchFamily="34" charset="0"/>
              <a:buChar char="•"/>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The Random Forest model is trained on the training subset using the .fit() method, learning patterns and relationships within the data. </a:t>
            </a:r>
          </a:p>
          <a:p>
            <a:pPr lvl="0">
              <a:lnSpc>
                <a:spcPct val="150000"/>
              </a:lnSpc>
              <a:spcAft>
                <a:spcPts val="1415"/>
              </a:spcAft>
            </a:pP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6. Model Evaluation:</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sz="2000" dirty="0">
                <a:effectLst/>
                <a:latin typeface="Times New Roman" panose="02020603050405020304" pitchFamily="18" charset="0"/>
                <a:ea typeface="OpenSymbol"/>
                <a:cs typeface="Times New Roman" panose="02020603050405020304" pitchFamily="18" charset="0"/>
              </a:rPr>
              <a:t>The trained model is evaluated on the testing subset to assess its performance and generalization ability.</a:t>
            </a:r>
            <a:endParaRPr lang="en-IN" sz="2000" dirty="0">
              <a:effectLst/>
              <a:latin typeface="Times New Roman" panose="02020603050405020304" pitchFamily="18" charset="0"/>
              <a:ea typeface="OpenSymbol"/>
              <a:cs typeface="Times New Roman" panose="02020603050405020304" pitchFamily="18" charset="0"/>
            </a:endParaRPr>
          </a:p>
          <a:p>
            <a:pPr marL="742950" lvl="1" indent="-285750">
              <a:lnSpc>
                <a:spcPct val="150000"/>
              </a:lnSpc>
              <a:buFont typeface="Arial" panose="020B0604020202020204" pitchFamily="34" charset="0"/>
              <a:buChar char="•"/>
            </a:pPr>
            <a:r>
              <a:rPr lang="en-US" sz="2000" dirty="0">
                <a:effectLst/>
                <a:latin typeface="Times New Roman" panose="02020603050405020304" pitchFamily="18" charset="0"/>
                <a:ea typeface="OpenSymbol"/>
                <a:cs typeface="Times New Roman" panose="02020603050405020304" pitchFamily="18" charset="0"/>
              </a:rPr>
              <a:t>Metrics such as accuracy are calculated to measure the model's effectiveness in predicting health conditions.</a:t>
            </a:r>
            <a:endParaRPr lang="en-IN" sz="2000" dirty="0">
              <a:effectLst/>
              <a:latin typeface="Times New Roman" panose="02020603050405020304" pitchFamily="18" charset="0"/>
              <a:ea typeface="OpenSymbol"/>
              <a:cs typeface="Times New Roman" panose="02020603050405020304" pitchFamily="18" charset="0"/>
            </a:endParaRPr>
          </a:p>
          <a:p>
            <a:pPr lvl="1" algn="just">
              <a:lnSpc>
                <a:spcPct val="150000"/>
              </a:lnSpc>
            </a:pPr>
            <a:endParaRPr lang="en-IN" sz="2000" dirty="0">
              <a:effectLst/>
              <a:latin typeface="Times New Roman" panose="02020603050405020304" pitchFamily="18" charset="0"/>
              <a:ea typeface="OpenSymbol"/>
              <a:cs typeface="Times New Roman" panose="02020603050405020304" pitchFamily="18" charset="0"/>
            </a:endParaRPr>
          </a:p>
        </p:txBody>
      </p:sp>
    </p:spTree>
    <p:extLst>
      <p:ext uri="{BB962C8B-B14F-4D97-AF65-F5344CB8AC3E}">
        <p14:creationId xmlns:p14="http://schemas.microsoft.com/office/powerpoint/2010/main" val="422589322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IN" dirty="0"/>
          </a:p>
        </p:txBody>
      </p:sp>
      <p:sp>
        <p:nvSpPr>
          <p:cNvPr id="4" name="Text 1"/>
          <p:cNvSpPr/>
          <p:nvPr/>
        </p:nvSpPr>
        <p:spPr>
          <a:xfrm>
            <a:off x="1020387" y="210347"/>
            <a:ext cx="4443889" cy="694373"/>
          </a:xfrm>
          <a:prstGeom prst="rect">
            <a:avLst/>
          </a:prstGeom>
          <a:noFill/>
          <a:ln/>
        </p:spPr>
        <p:txBody>
          <a:bodyPr wrap="none" rtlCol="0" anchor="t"/>
          <a:lstStyle/>
          <a:p>
            <a:pPr marL="0" indent="0">
              <a:lnSpc>
                <a:spcPts val="5468"/>
              </a:lnSpc>
              <a:buNone/>
            </a:pPr>
            <a:endParaRPr lang="en-US" sz="4374" dirty="0"/>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sp>
        <p:nvSpPr>
          <p:cNvPr id="8" name="TextBox 7">
            <a:extLst>
              <a:ext uri="{FF2B5EF4-FFF2-40B4-BE49-F238E27FC236}">
                <a16:creationId xmlns:a16="http://schemas.microsoft.com/office/drawing/2014/main" id="{7E063F4F-5803-CF5E-B182-745B6971C080}"/>
              </a:ext>
            </a:extLst>
          </p:cNvPr>
          <p:cNvSpPr txBox="1"/>
          <p:nvPr/>
        </p:nvSpPr>
        <p:spPr>
          <a:xfrm>
            <a:off x="1020387" y="1115067"/>
            <a:ext cx="13161126" cy="4089389"/>
          </a:xfrm>
          <a:prstGeom prst="rect">
            <a:avLst/>
          </a:prstGeom>
          <a:noFill/>
        </p:spPr>
        <p:txBody>
          <a:bodyPr wrap="square" rtlCol="0">
            <a:spAutoFit/>
          </a:bodyPr>
          <a:lstStyle/>
          <a:p>
            <a:pPr lvl="0">
              <a:lnSpc>
                <a:spcPct val="150000"/>
              </a:lnSpc>
              <a:spcAft>
                <a:spcPts val="1415"/>
              </a:spcAft>
            </a:pP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7. Model Deployment:</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sz="2000" dirty="0">
                <a:effectLst/>
                <a:latin typeface="Times New Roman" panose="02020603050405020304" pitchFamily="18" charset="0"/>
                <a:ea typeface="OpenSymbol"/>
                <a:cs typeface="Times New Roman" panose="02020603050405020304" pitchFamily="18" charset="0"/>
              </a:rPr>
              <a:t>Once the model achieves satisfactory performance, it is deployed into the production environment.</a:t>
            </a:r>
            <a:endParaRPr lang="en-IN" sz="2000" dirty="0">
              <a:effectLst/>
              <a:latin typeface="Times New Roman" panose="02020603050405020304" pitchFamily="18" charset="0"/>
              <a:ea typeface="OpenSymbol"/>
              <a:cs typeface="Times New Roman" panose="02020603050405020304" pitchFamily="18" charset="0"/>
            </a:endParaRPr>
          </a:p>
          <a:p>
            <a:pPr marL="742950" lvl="1" indent="-285750">
              <a:lnSpc>
                <a:spcPct val="150000"/>
              </a:lnSpc>
              <a:buFont typeface="Arial" panose="020B0604020202020204" pitchFamily="34" charset="0"/>
              <a:buChar char="•"/>
            </a:pPr>
            <a:r>
              <a:rPr lang="en-US" sz="2000" dirty="0">
                <a:effectLst/>
                <a:latin typeface="Times New Roman" panose="02020603050405020304" pitchFamily="18" charset="0"/>
                <a:ea typeface="OpenSymbol"/>
                <a:cs typeface="Times New Roman" panose="02020603050405020304" pitchFamily="18" charset="0"/>
              </a:rPr>
              <a:t>Integration with the Django framework allows seamless incorporation into the health monitoring platform, enabling real-time predictions for users.</a:t>
            </a:r>
            <a:endParaRPr lang="en-IN" sz="2000" dirty="0">
              <a:effectLst/>
              <a:latin typeface="Times New Roman" panose="02020603050405020304" pitchFamily="18" charset="0"/>
              <a:ea typeface="OpenSymbol"/>
              <a:cs typeface="Times New Roman" panose="02020603050405020304" pitchFamily="18" charset="0"/>
            </a:endParaRPr>
          </a:p>
          <a:p>
            <a:pPr lvl="0">
              <a:lnSpc>
                <a:spcPct val="150000"/>
              </a:lnSpc>
              <a:spcAft>
                <a:spcPts val="1415"/>
              </a:spcAft>
            </a:pPr>
            <a:r>
              <a:rPr lang="en-US" sz="2000" b="1" dirty="0">
                <a:effectLst/>
                <a:latin typeface="Times New Roman" panose="02020603050405020304" pitchFamily="18" charset="0"/>
                <a:ea typeface="Times New Roman" panose="02020603050405020304" pitchFamily="18" charset="0"/>
                <a:cs typeface="Times New Roman" panose="02020603050405020304" pitchFamily="18" charset="0"/>
              </a:rPr>
              <a:t>8. Monitoring and Maintenance:</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742950" lvl="1" indent="-285750">
              <a:lnSpc>
                <a:spcPct val="150000"/>
              </a:lnSpc>
              <a:buFont typeface="Arial" panose="020B0604020202020204" pitchFamily="34" charset="0"/>
              <a:buChar char="•"/>
            </a:pPr>
            <a:r>
              <a:rPr lang="en-US" sz="2000" dirty="0">
                <a:effectLst/>
                <a:latin typeface="Times New Roman" panose="02020603050405020304" pitchFamily="18" charset="0"/>
                <a:ea typeface="OpenSymbol"/>
                <a:cs typeface="Times New Roman" panose="02020603050405020304" pitchFamily="18" charset="0"/>
              </a:rPr>
              <a:t>Continuous monitoring of the deployed model is essential to ensure its ongoing performance and reliability.</a:t>
            </a:r>
            <a:endParaRPr lang="en-IN" sz="2000" dirty="0">
              <a:effectLst/>
              <a:latin typeface="Times New Roman" panose="02020603050405020304" pitchFamily="18" charset="0"/>
              <a:ea typeface="OpenSymbol"/>
              <a:cs typeface="Times New Roman" panose="02020603050405020304" pitchFamily="18" charset="0"/>
            </a:endParaRPr>
          </a:p>
          <a:p>
            <a:pPr marL="742950" lvl="1" indent="-285750">
              <a:lnSpc>
                <a:spcPct val="150000"/>
              </a:lnSpc>
              <a:spcAft>
                <a:spcPts val="1415"/>
              </a:spcAft>
              <a:buFont typeface="Arial" panose="020B0604020202020204" pitchFamily="34" charset="0"/>
              <a:buChar char="•"/>
            </a:pPr>
            <a:r>
              <a:rPr lang="en-US" sz="2000" dirty="0">
                <a:effectLst/>
                <a:latin typeface="Times New Roman" panose="02020603050405020304" pitchFamily="18" charset="0"/>
                <a:ea typeface="OpenSymbol"/>
                <a:cs typeface="Times New Roman" panose="02020603050405020304" pitchFamily="18" charset="0"/>
              </a:rPr>
              <a:t>Regular updates and retraining may be conducted to adapt to changing data distributions and maintain model accuracy over time.</a:t>
            </a:r>
            <a:endParaRPr lang="en-IN" sz="2000" dirty="0">
              <a:effectLst/>
              <a:latin typeface="Times New Roman" panose="02020603050405020304" pitchFamily="18" charset="0"/>
              <a:ea typeface="OpenSymbol"/>
              <a:cs typeface="Times New Roman" panose="02020603050405020304" pitchFamily="18" charset="0"/>
            </a:endParaRPr>
          </a:p>
        </p:txBody>
      </p:sp>
    </p:spTree>
    <p:extLst>
      <p:ext uri="{BB962C8B-B14F-4D97-AF65-F5344CB8AC3E}">
        <p14:creationId xmlns:p14="http://schemas.microsoft.com/office/powerpoint/2010/main" val="9420787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68483"/>
            <a:ext cx="14630400" cy="8229600"/>
          </a:xfrm>
          <a:prstGeom prst="rect">
            <a:avLst/>
          </a:prstGeom>
          <a:solidFill>
            <a:srgbClr val="EEEFF5"/>
          </a:solidFill>
          <a:ln/>
        </p:spPr>
        <p:txBody>
          <a:bodyPr/>
          <a:lstStyle/>
          <a:p>
            <a:endParaRPr lang="en-IN" dirty="0"/>
          </a:p>
        </p:txBody>
      </p:sp>
      <p:sp>
        <p:nvSpPr>
          <p:cNvPr id="4" name="Text 1"/>
          <p:cNvSpPr/>
          <p:nvPr/>
        </p:nvSpPr>
        <p:spPr>
          <a:xfrm>
            <a:off x="1027426" y="916409"/>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Conclusion</a:t>
            </a:r>
            <a:endParaRPr lang="en-US" sz="4374" dirty="0">
              <a:latin typeface="Times New Roman" panose="02020603050405020304" pitchFamily="18" charset="0"/>
              <a:cs typeface="Times New Roman" panose="02020603050405020304" pitchFamily="18" charset="0"/>
            </a:endParaRPr>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sp>
        <p:nvSpPr>
          <p:cNvPr id="8" name="TextBox 7">
            <a:extLst>
              <a:ext uri="{FF2B5EF4-FFF2-40B4-BE49-F238E27FC236}">
                <a16:creationId xmlns:a16="http://schemas.microsoft.com/office/drawing/2014/main" id="{7E063F4F-5803-CF5E-B182-745B6971C080}"/>
              </a:ext>
            </a:extLst>
          </p:cNvPr>
          <p:cNvSpPr txBox="1"/>
          <p:nvPr/>
        </p:nvSpPr>
        <p:spPr>
          <a:xfrm>
            <a:off x="1314951" y="2345085"/>
            <a:ext cx="8312728" cy="4154984"/>
          </a:xfrm>
          <a:prstGeom prst="rect">
            <a:avLst/>
          </a:prstGeom>
          <a:noFill/>
        </p:spPr>
        <p:txBody>
          <a:bodyPr wrap="square" rtlCol="0">
            <a:spAutoFit/>
          </a:bodyPr>
          <a:lstStyle/>
          <a:p>
            <a:pPr algn="just"/>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Our project marks a significant stride in personal health care management, amalgamating machine learning methodologies within the robust Django framework. Through the strategic implementation of decision tree algorithms, we have successfully crafted a system capable of precise health condition predictions based on user metrics. This empowers users with personalized health insights, facilitating informed decision-making and proactive health management. By prioritizing health concerns and offering timely interventions, our endeavor seeks to elevate overall health outcomes and augment user well-being.</a:t>
            </a:r>
            <a:endParaRPr lang="en-US" sz="2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6" name="Image 1" descr="preencoded.png">
            <a:extLst>
              <a:ext uri="{FF2B5EF4-FFF2-40B4-BE49-F238E27FC236}">
                <a16:creationId xmlns:a16="http://schemas.microsoft.com/office/drawing/2014/main" id="{E4FE3EB1-D190-926A-4272-495FA6BB9059}"/>
              </a:ext>
            </a:extLst>
          </p:cNvPr>
          <p:cNvPicPr>
            <a:picLocks noChangeAspect="1"/>
          </p:cNvPicPr>
          <p:nvPr/>
        </p:nvPicPr>
        <p:blipFill>
          <a:blip r:embed="rId4"/>
          <a:stretch>
            <a:fillRect/>
          </a:stretch>
        </p:blipFill>
        <p:spPr>
          <a:xfrm>
            <a:off x="10942629" y="-68483"/>
            <a:ext cx="3687771" cy="8298083"/>
          </a:xfrm>
          <a:prstGeom prst="rect">
            <a:avLst/>
          </a:prstGeom>
        </p:spPr>
      </p:pic>
    </p:spTree>
    <p:extLst>
      <p:ext uri="{BB962C8B-B14F-4D97-AF65-F5344CB8AC3E}">
        <p14:creationId xmlns:p14="http://schemas.microsoft.com/office/powerpoint/2010/main" val="115961420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68483"/>
            <a:ext cx="14630400" cy="8229600"/>
          </a:xfrm>
          <a:prstGeom prst="rect">
            <a:avLst/>
          </a:prstGeom>
          <a:solidFill>
            <a:srgbClr val="EEEFF5"/>
          </a:solidFill>
          <a:ln/>
        </p:spPr>
        <p:txBody>
          <a:bodyPr/>
          <a:lstStyle/>
          <a:p>
            <a:endParaRPr lang="en-IN" dirty="0"/>
          </a:p>
        </p:txBody>
      </p:sp>
      <p:sp>
        <p:nvSpPr>
          <p:cNvPr id="4" name="Text 1"/>
          <p:cNvSpPr/>
          <p:nvPr/>
        </p:nvSpPr>
        <p:spPr>
          <a:xfrm>
            <a:off x="1668780" y="865286"/>
            <a:ext cx="4774223" cy="710803"/>
          </a:xfrm>
          <a:prstGeom prst="rect">
            <a:avLst/>
          </a:prstGeom>
          <a:noFill/>
          <a:ln/>
        </p:spPr>
        <p:txBody>
          <a:bodyPr wrap="none" rtlCol="0" anchor="t"/>
          <a:lstStyle/>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Future Enhancement</a:t>
            </a:r>
            <a:r>
              <a:rPr lang="en-US" sz="4374" b="1" dirty="0">
                <a:solidFill>
                  <a:srgbClr val="396AF1"/>
                </a:solidFill>
                <a:latin typeface="Barlow" pitchFamily="34" charset="0"/>
                <a:ea typeface="Barlow" pitchFamily="34" charset="-122"/>
                <a:cs typeface="Barlow" pitchFamily="34" charset="-120"/>
              </a:rPr>
              <a:t>:</a:t>
            </a:r>
            <a:endParaRPr lang="en-US" sz="4374" dirty="0"/>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sp>
        <p:nvSpPr>
          <p:cNvPr id="13" name="TextBox 12">
            <a:extLst>
              <a:ext uri="{FF2B5EF4-FFF2-40B4-BE49-F238E27FC236}">
                <a16:creationId xmlns:a16="http://schemas.microsoft.com/office/drawing/2014/main" id="{EFA8B199-C68E-22B9-7EFD-B11500223815}"/>
              </a:ext>
            </a:extLst>
          </p:cNvPr>
          <p:cNvSpPr txBox="1"/>
          <p:nvPr/>
        </p:nvSpPr>
        <p:spPr>
          <a:xfrm>
            <a:off x="773723" y="1843435"/>
            <a:ext cx="9792677" cy="5632311"/>
          </a:xfrm>
          <a:prstGeom prst="rect">
            <a:avLst/>
          </a:prstGeom>
          <a:noFill/>
        </p:spPr>
        <p:txBody>
          <a:bodyPr wrap="square" rtlCol="0">
            <a:spAutoFit/>
          </a:bodyPr>
          <a:lstStyle/>
          <a:p>
            <a:pPr algn="just"/>
            <a:endParaRPr lang="en-US" sz="2400" dirty="0"/>
          </a:p>
          <a:p>
            <a:pPr algn="just"/>
            <a:r>
              <a:rPr lang="en-US" sz="2400" dirty="0">
                <a:latin typeface="Times New Roman" panose="02020603050405020304" pitchFamily="18" charset="0"/>
                <a:cs typeface="Times New Roman" panose="02020603050405020304" pitchFamily="18" charset="0"/>
              </a:rPr>
              <a:t>Future scopes for our project include:</a:t>
            </a:r>
          </a:p>
          <a:p>
            <a:pPr algn="just"/>
            <a:endParaRPr lang="en-US" sz="24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Integration of additional health metrics for more comprehensive insights.</a:t>
            </a:r>
          </a:p>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Implementation of real-time health monitoring using wearable devices.</a:t>
            </a:r>
          </a:p>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Expansion to incorporate predictive analytics for early disease detection.</a:t>
            </a:r>
          </a:p>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Collaboration with healthcare providers for seamless data sharing and monitoring.</a:t>
            </a:r>
          </a:p>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Development of mobile applications for user-friendly access and convenience.</a:t>
            </a:r>
            <a:endParaRPr lang="en-IN" sz="24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endParaRPr lang="en-US" sz="2400" dirty="0"/>
          </a:p>
          <a:p>
            <a:pPr marL="342900" indent="-342900" algn="just">
              <a:buFont typeface="Wingdings" panose="05000000000000000000" pitchFamily="2" charset="2"/>
              <a:buChar char="Ø"/>
            </a:pPr>
            <a:endParaRPr lang="en-US" sz="2400" dirty="0"/>
          </a:p>
          <a:p>
            <a:pPr marL="342900" indent="-342900" algn="just">
              <a:buFont typeface="Wingdings" panose="05000000000000000000" pitchFamily="2" charset="2"/>
              <a:buChar char="Ø"/>
            </a:pPr>
            <a:endParaRPr lang="en-US" sz="2400" dirty="0"/>
          </a:p>
          <a:p>
            <a:pPr marL="342900" indent="-342900" algn="just">
              <a:buFont typeface="Wingdings" panose="05000000000000000000" pitchFamily="2" charset="2"/>
              <a:buChar char="Ø"/>
            </a:pPr>
            <a:endParaRPr lang="en-US" sz="2400" dirty="0"/>
          </a:p>
          <a:p>
            <a:pPr marL="342900" indent="-342900" algn="just">
              <a:buFont typeface="Wingdings" panose="05000000000000000000" pitchFamily="2" charset="2"/>
              <a:buChar char="Ø"/>
            </a:pPr>
            <a:endParaRPr lang="en-US" sz="2400" dirty="0"/>
          </a:p>
        </p:txBody>
      </p:sp>
      <p:pic>
        <p:nvPicPr>
          <p:cNvPr id="6" name="Image 1" descr="preencoded.png">
            <a:extLst>
              <a:ext uri="{FF2B5EF4-FFF2-40B4-BE49-F238E27FC236}">
                <a16:creationId xmlns:a16="http://schemas.microsoft.com/office/drawing/2014/main" id="{722A9F26-E675-DEA7-F966-FE802893AB68}"/>
              </a:ext>
            </a:extLst>
          </p:cNvPr>
          <p:cNvPicPr>
            <a:picLocks noChangeAspect="1"/>
          </p:cNvPicPr>
          <p:nvPr/>
        </p:nvPicPr>
        <p:blipFill>
          <a:blip r:embed="rId4"/>
          <a:stretch>
            <a:fillRect/>
          </a:stretch>
        </p:blipFill>
        <p:spPr>
          <a:xfrm>
            <a:off x="10942629" y="-68483"/>
            <a:ext cx="3687771" cy="8298083"/>
          </a:xfrm>
          <a:prstGeom prst="rect">
            <a:avLst/>
          </a:prstGeom>
        </p:spPr>
      </p:pic>
    </p:spTree>
    <p:extLst>
      <p:ext uri="{BB962C8B-B14F-4D97-AF65-F5344CB8AC3E}">
        <p14:creationId xmlns:p14="http://schemas.microsoft.com/office/powerpoint/2010/main" val="39281612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EEEFF5">
              <a:alpha val="85000"/>
            </a:srgbClr>
          </a:solidFill>
          <a:ln/>
        </p:spPr>
      </p:sp>
      <p:sp>
        <p:nvSpPr>
          <p:cNvPr id="6" name="Text 2"/>
          <p:cNvSpPr/>
          <p:nvPr/>
        </p:nvSpPr>
        <p:spPr>
          <a:xfrm>
            <a:off x="1760220" y="3767614"/>
            <a:ext cx="4443889" cy="694373"/>
          </a:xfrm>
          <a:prstGeom prst="rect">
            <a:avLst/>
          </a:prstGeom>
          <a:noFill/>
          <a:ln/>
        </p:spPr>
        <p:txBody>
          <a:bodyPr wrap="none" rtlCol="0" anchor="t"/>
          <a:lstStyle/>
          <a:p>
            <a:pPr marL="0" indent="0" algn="ctr">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Thank you</a:t>
            </a:r>
            <a:endParaRPr lang="en-US" sz="4374"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68483"/>
            <a:ext cx="14630400" cy="8229600"/>
          </a:xfrm>
          <a:prstGeom prst="rect">
            <a:avLst/>
          </a:prstGeom>
          <a:solidFill>
            <a:srgbClr val="EEEFF5"/>
          </a:solidFill>
          <a:ln/>
        </p:spPr>
        <p:txBody>
          <a:bodyPr/>
          <a:lstStyle/>
          <a:p>
            <a:endParaRPr lang="en-IN" dirty="0"/>
          </a:p>
        </p:txBody>
      </p:sp>
      <p:sp>
        <p:nvSpPr>
          <p:cNvPr id="4" name="Text 1"/>
          <p:cNvSpPr/>
          <p:nvPr/>
        </p:nvSpPr>
        <p:spPr>
          <a:xfrm>
            <a:off x="1020387" y="210347"/>
            <a:ext cx="4443889" cy="694373"/>
          </a:xfrm>
          <a:prstGeom prst="rect">
            <a:avLst/>
          </a:prstGeom>
          <a:noFill/>
          <a:ln/>
        </p:spPr>
        <p:txBody>
          <a:bodyPr wrap="none" rtlCol="0" anchor="t"/>
          <a:lstStyle/>
          <a:p>
            <a:pPr marL="0" indent="0">
              <a:lnSpc>
                <a:spcPts val="5468"/>
              </a:lnSpc>
              <a:buNone/>
            </a:pPr>
            <a:endParaRPr lang="en-US" sz="4374" dirty="0"/>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spTree>
    <p:extLst>
      <p:ext uri="{BB962C8B-B14F-4D97-AF65-F5344CB8AC3E}">
        <p14:creationId xmlns:p14="http://schemas.microsoft.com/office/powerpoint/2010/main" val="13250312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IN" dirty="0"/>
          </a:p>
        </p:txBody>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728782" y="1276469"/>
            <a:ext cx="8731210" cy="594717"/>
          </a:xfrm>
          <a:prstGeom prst="rect">
            <a:avLst/>
          </a:prstGeom>
          <a:noFill/>
          <a:ln/>
        </p:spPr>
        <p:txBody>
          <a:bodyPr wrap="none" rtlCol="0" anchor="t"/>
          <a:lstStyle/>
          <a:p>
            <a:pPr marL="0" indent="0">
              <a:lnSpc>
                <a:spcPts val="4683"/>
              </a:lnSpc>
              <a:buNone/>
            </a:pPr>
            <a:r>
              <a:rPr lang="en-US" sz="3746" b="1" dirty="0">
                <a:solidFill>
                  <a:srgbClr val="396AF1"/>
                </a:solidFill>
                <a:latin typeface="Times New Roman" panose="02020603050405020304" pitchFamily="18" charset="0"/>
                <a:ea typeface="Barlow" pitchFamily="34" charset="-122"/>
                <a:cs typeface="Times New Roman" panose="02020603050405020304" pitchFamily="18" charset="0"/>
              </a:rPr>
              <a:t>OUTLINE</a:t>
            </a:r>
            <a:endParaRPr lang="en-US" sz="3746" dirty="0">
              <a:latin typeface="Times New Roman" panose="02020603050405020304" pitchFamily="18" charset="0"/>
              <a:cs typeface="Times New Roman" panose="02020603050405020304" pitchFamily="18" charset="0"/>
            </a:endParaRPr>
          </a:p>
        </p:txBody>
      </p:sp>
      <p:sp>
        <p:nvSpPr>
          <p:cNvPr id="7" name="Shape 3"/>
          <p:cNvSpPr/>
          <p:nvPr/>
        </p:nvSpPr>
        <p:spPr>
          <a:xfrm>
            <a:off x="971431" y="3283625"/>
            <a:ext cx="85606" cy="3669506"/>
          </a:xfrm>
          <a:prstGeom prst="roundRect">
            <a:avLst>
              <a:gd name="adj" fmla="val 133382"/>
            </a:avLst>
          </a:prstGeom>
          <a:solidFill>
            <a:srgbClr val="EEEFF5"/>
          </a:solidFill>
          <a:ln/>
        </p:spPr>
      </p:sp>
      <p:sp>
        <p:nvSpPr>
          <p:cNvPr id="9" name="Shape 5"/>
          <p:cNvSpPr/>
          <p:nvPr/>
        </p:nvSpPr>
        <p:spPr>
          <a:xfrm>
            <a:off x="800100" y="3432334"/>
            <a:ext cx="428149" cy="428149"/>
          </a:xfrm>
          <a:prstGeom prst="roundRect">
            <a:avLst>
              <a:gd name="adj" fmla="val 26669"/>
            </a:avLst>
          </a:prstGeom>
          <a:solidFill>
            <a:srgbClr val="EEEFF5"/>
          </a:solidFill>
          <a:ln/>
        </p:spPr>
      </p:sp>
      <p:sp>
        <p:nvSpPr>
          <p:cNvPr id="11" name="Text 7"/>
          <p:cNvSpPr/>
          <p:nvPr/>
        </p:nvSpPr>
        <p:spPr>
          <a:xfrm>
            <a:off x="1561267" y="2323028"/>
            <a:ext cx="1902976" cy="297299"/>
          </a:xfrm>
          <a:prstGeom prst="rect">
            <a:avLst/>
          </a:prstGeom>
          <a:noFill/>
          <a:ln/>
        </p:spPr>
        <p:txBody>
          <a:bodyPr wrap="none" rtlCol="0" anchor="t"/>
          <a:lstStyle/>
          <a:p>
            <a:pPr marL="342900" indent="-342900">
              <a:lnSpc>
                <a:spcPts val="2341"/>
              </a:lnSpc>
              <a:buFont typeface="Wingdings" panose="05000000000000000000" pitchFamily="2" charset="2"/>
              <a:buChar char="Ø"/>
            </a:pPr>
            <a:r>
              <a:rPr lang="en-US" sz="2400" b="1" dirty="0">
                <a:solidFill>
                  <a:schemeClr val="accent1">
                    <a:lumMod val="75000"/>
                  </a:schemeClr>
                </a:solidFill>
                <a:latin typeface="Times New Roman" panose="02020603050405020304" pitchFamily="18" charset="0"/>
                <a:ea typeface="Barlow" pitchFamily="34" charset="-122"/>
                <a:cs typeface="Times New Roman" panose="02020603050405020304" pitchFamily="18" charset="0"/>
              </a:rPr>
              <a:t>UML Diagrams</a:t>
            </a:r>
          </a:p>
          <a:p>
            <a:pPr marL="342900" indent="-342900">
              <a:lnSpc>
                <a:spcPts val="2341"/>
              </a:lnSpc>
              <a:buFont typeface="Wingdings" panose="05000000000000000000" pitchFamily="2" charset="2"/>
              <a:buChar char="Ø"/>
            </a:pPr>
            <a:endParaRPr lang="en-US" sz="2400" b="1" dirty="0">
              <a:solidFill>
                <a:schemeClr val="accent1">
                  <a:lumMod val="75000"/>
                </a:schemeClr>
              </a:solidFill>
              <a:latin typeface="Times New Roman" panose="02020603050405020304" pitchFamily="18" charset="0"/>
              <a:ea typeface="Barlow" pitchFamily="34" charset="-122"/>
              <a:cs typeface="Times New Roman" panose="02020603050405020304" pitchFamily="18" charset="0"/>
            </a:endParaRPr>
          </a:p>
          <a:p>
            <a:pPr marL="342900" indent="-342900">
              <a:lnSpc>
                <a:spcPts val="2341"/>
              </a:lnSpc>
              <a:buFont typeface="Wingdings" panose="05000000000000000000" pitchFamily="2" charset="2"/>
              <a:buChar char="Ø"/>
            </a:pPr>
            <a:r>
              <a:rPr lang="en-US" sz="2400" b="1" dirty="0">
                <a:solidFill>
                  <a:schemeClr val="accent1">
                    <a:lumMod val="75000"/>
                  </a:schemeClr>
                </a:solidFill>
                <a:latin typeface="Times New Roman" panose="02020603050405020304" pitchFamily="18" charset="0"/>
                <a:ea typeface="Barlow" pitchFamily="34" charset="-122"/>
                <a:cs typeface="Times New Roman" panose="02020603050405020304" pitchFamily="18" charset="0"/>
              </a:rPr>
              <a:t>Algorithms</a:t>
            </a:r>
          </a:p>
          <a:p>
            <a:pPr marL="342900" indent="-342900">
              <a:lnSpc>
                <a:spcPts val="2341"/>
              </a:lnSpc>
              <a:buFont typeface="Wingdings" panose="05000000000000000000" pitchFamily="2" charset="2"/>
              <a:buChar char="Ø"/>
            </a:pPr>
            <a:endParaRPr lang="en-US" sz="2400" b="1" dirty="0">
              <a:solidFill>
                <a:schemeClr val="accent1">
                  <a:lumMod val="75000"/>
                </a:schemeClr>
              </a:solidFill>
              <a:latin typeface="Times New Roman" panose="02020603050405020304" pitchFamily="18" charset="0"/>
              <a:ea typeface="Barlow" pitchFamily="34" charset="-122"/>
              <a:cs typeface="Times New Roman" panose="02020603050405020304" pitchFamily="18" charset="0"/>
            </a:endParaRPr>
          </a:p>
          <a:p>
            <a:pPr marL="342900" indent="-342900">
              <a:lnSpc>
                <a:spcPts val="2341"/>
              </a:lnSpc>
              <a:buFont typeface="Wingdings" panose="05000000000000000000" pitchFamily="2" charset="2"/>
              <a:buChar char="Ø"/>
            </a:pPr>
            <a:r>
              <a:rPr lang="en-US" sz="2400" b="1" dirty="0">
                <a:solidFill>
                  <a:schemeClr val="accent1">
                    <a:lumMod val="75000"/>
                  </a:schemeClr>
                </a:solidFill>
                <a:latin typeface="Times New Roman" panose="02020603050405020304" pitchFamily="18" charset="0"/>
                <a:ea typeface="Barlow" pitchFamily="34" charset="-122"/>
                <a:cs typeface="Times New Roman" panose="02020603050405020304" pitchFamily="18" charset="0"/>
              </a:rPr>
              <a:t>Modules</a:t>
            </a:r>
          </a:p>
          <a:p>
            <a:pPr marL="342900" indent="-342900">
              <a:lnSpc>
                <a:spcPts val="2341"/>
              </a:lnSpc>
              <a:buFont typeface="Wingdings" panose="05000000000000000000" pitchFamily="2" charset="2"/>
              <a:buChar char="Ø"/>
            </a:pPr>
            <a:endParaRPr lang="en-US" sz="2400" b="1" dirty="0">
              <a:solidFill>
                <a:schemeClr val="accent1">
                  <a:lumMod val="75000"/>
                </a:schemeClr>
              </a:solidFill>
              <a:latin typeface="Times New Roman" panose="02020603050405020304" pitchFamily="18" charset="0"/>
              <a:ea typeface="Barlow" pitchFamily="34" charset="-122"/>
              <a:cs typeface="Times New Roman" panose="02020603050405020304" pitchFamily="18" charset="0"/>
            </a:endParaRPr>
          </a:p>
          <a:p>
            <a:pPr marL="342900" indent="-342900">
              <a:lnSpc>
                <a:spcPts val="2341"/>
              </a:lnSpc>
              <a:buFont typeface="Wingdings" panose="05000000000000000000" pitchFamily="2" charset="2"/>
              <a:buChar char="Ø"/>
            </a:pPr>
            <a:r>
              <a:rPr lang="en-US" sz="2400" b="1" dirty="0">
                <a:solidFill>
                  <a:schemeClr val="accent1">
                    <a:lumMod val="75000"/>
                  </a:schemeClr>
                </a:solidFill>
                <a:latin typeface="Times New Roman" panose="02020603050405020304" pitchFamily="18" charset="0"/>
                <a:ea typeface="Barlow" pitchFamily="34" charset="-122"/>
                <a:cs typeface="Times New Roman" panose="02020603050405020304" pitchFamily="18" charset="0"/>
              </a:rPr>
              <a:t>Implementation</a:t>
            </a:r>
          </a:p>
          <a:p>
            <a:pPr algn="l">
              <a:lnSpc>
                <a:spcPts val="2341"/>
              </a:lnSpc>
            </a:pPr>
            <a:endParaRPr lang="en-US" sz="2400" b="1" dirty="0">
              <a:solidFill>
                <a:schemeClr val="accent1">
                  <a:lumMod val="75000"/>
                </a:schemeClr>
              </a:solidFill>
              <a:latin typeface="Times New Roman" panose="02020603050405020304" pitchFamily="18" charset="0"/>
              <a:ea typeface="Barlow" pitchFamily="34" charset="-122"/>
              <a:cs typeface="Times New Roman" panose="02020603050405020304" pitchFamily="18" charset="0"/>
            </a:endParaRPr>
          </a:p>
          <a:p>
            <a:pPr marL="342900" indent="-342900">
              <a:lnSpc>
                <a:spcPts val="2341"/>
              </a:lnSpc>
              <a:buFont typeface="Wingdings" panose="05000000000000000000" pitchFamily="2" charset="2"/>
              <a:buChar char="Ø"/>
            </a:pPr>
            <a:r>
              <a:rPr lang="en-US" sz="2400" b="1" dirty="0">
                <a:solidFill>
                  <a:schemeClr val="accent1">
                    <a:lumMod val="75000"/>
                  </a:schemeClr>
                </a:solidFill>
                <a:latin typeface="Times New Roman" panose="02020603050405020304" pitchFamily="18" charset="0"/>
                <a:cs typeface="Times New Roman" panose="02020603050405020304" pitchFamily="18" charset="0"/>
              </a:rPr>
              <a:t>Conclusion</a:t>
            </a:r>
            <a:endParaRPr lang="en-US" sz="2400" b="1" dirty="0">
              <a:solidFill>
                <a:schemeClr val="accent1">
                  <a:lumMod val="75000"/>
                </a:schemeClr>
              </a:solidFill>
              <a:latin typeface="Times New Roman" panose="02020603050405020304" pitchFamily="18" charset="0"/>
              <a:ea typeface="Barlow" pitchFamily="34" charset="-122"/>
              <a:cs typeface="Times New Roman" panose="02020603050405020304" pitchFamily="18" charset="0"/>
            </a:endParaRPr>
          </a:p>
          <a:p>
            <a:pPr marL="342900" indent="-342900" algn="l">
              <a:lnSpc>
                <a:spcPts val="2341"/>
              </a:lnSpc>
              <a:buFont typeface="Wingdings" panose="05000000000000000000" pitchFamily="2" charset="2"/>
              <a:buChar char="Ø"/>
            </a:pPr>
            <a:endParaRPr lang="en-US" sz="2400" b="1" dirty="0">
              <a:solidFill>
                <a:schemeClr val="accent1">
                  <a:lumMod val="75000"/>
                </a:schemeClr>
              </a:solidFill>
              <a:latin typeface="Times New Roman" panose="02020603050405020304" pitchFamily="18" charset="0"/>
              <a:ea typeface="Barlow" pitchFamily="34" charset="-122"/>
              <a:cs typeface="Times New Roman" panose="02020603050405020304" pitchFamily="18" charset="0"/>
            </a:endParaRPr>
          </a:p>
          <a:p>
            <a:pPr marL="342900" indent="-342900">
              <a:lnSpc>
                <a:spcPts val="2341"/>
              </a:lnSpc>
              <a:buFont typeface="Wingdings" panose="05000000000000000000" pitchFamily="2" charset="2"/>
              <a:buChar char="Ø"/>
            </a:pPr>
            <a:r>
              <a:rPr lang="en-US" sz="2400" b="1" dirty="0">
                <a:solidFill>
                  <a:schemeClr val="accent1">
                    <a:lumMod val="75000"/>
                  </a:schemeClr>
                </a:solidFill>
                <a:latin typeface="Times New Roman" panose="02020603050405020304" pitchFamily="18" charset="0"/>
                <a:cs typeface="Times New Roman" panose="02020603050405020304" pitchFamily="18" charset="0"/>
              </a:rPr>
              <a:t>Future Enhancement</a:t>
            </a:r>
          </a:p>
          <a:p>
            <a:pPr marL="342900" indent="-342900">
              <a:lnSpc>
                <a:spcPts val="2341"/>
              </a:lnSpc>
              <a:buFont typeface="Wingdings" panose="05000000000000000000" pitchFamily="2" charset="2"/>
              <a:buChar char="Ø"/>
            </a:pPr>
            <a:endParaRPr lang="en-US" sz="2400" b="1" dirty="0">
              <a:solidFill>
                <a:schemeClr val="accent1">
                  <a:lumMod val="75000"/>
                </a:schemeClr>
              </a:solidFill>
              <a:latin typeface="Barlow" pitchFamily="34" charset="0"/>
            </a:endParaRPr>
          </a:p>
          <a:p>
            <a:pPr>
              <a:lnSpc>
                <a:spcPts val="2341"/>
              </a:lnSpc>
            </a:pPr>
            <a:endParaRPr lang="en-US" sz="2400" b="1" dirty="0">
              <a:solidFill>
                <a:schemeClr val="accent1">
                  <a:lumMod val="75000"/>
                </a:schemeClr>
              </a:solidFill>
              <a:latin typeface="Barlow" pitchFamily="34" charset="0"/>
            </a:endParaRPr>
          </a:p>
          <a:p>
            <a:pPr marL="342900" indent="-342900">
              <a:lnSpc>
                <a:spcPts val="2341"/>
              </a:lnSpc>
              <a:buFont typeface="Wingdings" panose="05000000000000000000" pitchFamily="2" charset="2"/>
              <a:buChar char="Ø"/>
            </a:pPr>
            <a:endParaRPr lang="en-US" sz="2400" b="1" dirty="0">
              <a:solidFill>
                <a:schemeClr val="accent1">
                  <a:lumMod val="75000"/>
                </a:schemeClr>
              </a:solidFill>
              <a:latin typeface="Barlow" pitchFamily="34" charset="0"/>
            </a:endParaRPr>
          </a:p>
          <a:p>
            <a:pPr algn="l">
              <a:lnSpc>
                <a:spcPts val="2341"/>
              </a:lnSpc>
            </a:pPr>
            <a:endParaRPr lang="en-US" sz="2400" b="1" dirty="0">
              <a:solidFill>
                <a:schemeClr val="accent1">
                  <a:lumMod val="75000"/>
                </a:schemeClr>
              </a:solidFill>
              <a:latin typeface="Barlow" pitchFamily="34" charset="0"/>
              <a:ea typeface="Barlow" pitchFamily="34" charset="-122"/>
              <a:cs typeface="Barlow" pitchFamily="34" charset="-120"/>
            </a:endParaRPr>
          </a:p>
          <a:p>
            <a:pPr marL="342900" indent="-342900" algn="l">
              <a:lnSpc>
                <a:spcPts val="2341"/>
              </a:lnSpc>
              <a:buFont typeface="Wingdings" panose="05000000000000000000" pitchFamily="2" charset="2"/>
              <a:buChar char="Ø"/>
            </a:pPr>
            <a:endParaRPr lang="en-US" sz="2400" b="1" dirty="0">
              <a:solidFill>
                <a:schemeClr val="accent1">
                  <a:lumMod val="75000"/>
                </a:schemeClr>
              </a:solidFill>
              <a:latin typeface="Barlow" pitchFamily="34" charset="0"/>
              <a:ea typeface="Barlow" pitchFamily="34" charset="-122"/>
              <a:cs typeface="Barlow" pitchFamily="34" charset="-120"/>
            </a:endParaRPr>
          </a:p>
          <a:p>
            <a:pPr algn="l">
              <a:lnSpc>
                <a:spcPts val="2341"/>
              </a:lnSpc>
            </a:pPr>
            <a:endParaRPr lang="en-US" sz="2400" b="1" dirty="0">
              <a:solidFill>
                <a:schemeClr val="accent1">
                  <a:lumMod val="75000"/>
                </a:schemeClr>
              </a:solidFill>
              <a:latin typeface="Barlow" pitchFamily="34" charset="0"/>
            </a:endParaRPr>
          </a:p>
          <a:p>
            <a:pPr marL="342900" indent="-342900" algn="l">
              <a:lnSpc>
                <a:spcPts val="2341"/>
              </a:lnSpc>
              <a:buFont typeface="Wingdings" panose="05000000000000000000" pitchFamily="2" charset="2"/>
              <a:buChar char="Ø"/>
            </a:pPr>
            <a:endParaRPr lang="en-US" sz="2400" dirty="0">
              <a:solidFill>
                <a:schemeClr val="accent1">
                  <a:lumMod val="75000"/>
                </a:schemeClr>
              </a:solidFill>
            </a:endParaRPr>
          </a:p>
        </p:txBody>
      </p:sp>
      <p:sp>
        <p:nvSpPr>
          <p:cNvPr id="13" name="Shape 9"/>
          <p:cNvSpPr/>
          <p:nvPr/>
        </p:nvSpPr>
        <p:spPr>
          <a:xfrm>
            <a:off x="1228249" y="4890075"/>
            <a:ext cx="666036" cy="85606"/>
          </a:xfrm>
          <a:prstGeom prst="roundRect">
            <a:avLst>
              <a:gd name="adj" fmla="val 133382"/>
            </a:avLst>
          </a:prstGeom>
          <a:solidFill>
            <a:srgbClr val="EEEFF5"/>
          </a:solidFill>
          <a:ln/>
        </p:spPr>
      </p:sp>
      <p:sp>
        <p:nvSpPr>
          <p:cNvPr id="14" name="Shape 10"/>
          <p:cNvSpPr/>
          <p:nvPr/>
        </p:nvSpPr>
        <p:spPr>
          <a:xfrm>
            <a:off x="800100" y="4718923"/>
            <a:ext cx="428149" cy="428149"/>
          </a:xfrm>
          <a:prstGeom prst="roundRect">
            <a:avLst>
              <a:gd name="adj" fmla="val 26669"/>
            </a:avLst>
          </a:prstGeom>
          <a:solidFill>
            <a:srgbClr val="EEEFF5"/>
          </a:solidFill>
          <a:ln/>
        </p:spPr>
      </p:sp>
      <p:sp>
        <p:nvSpPr>
          <p:cNvPr id="16" name="Text 12"/>
          <p:cNvSpPr/>
          <p:nvPr/>
        </p:nvSpPr>
        <p:spPr>
          <a:xfrm>
            <a:off x="1561267" y="3042226"/>
            <a:ext cx="2427922" cy="297299"/>
          </a:xfrm>
          <a:prstGeom prst="rect">
            <a:avLst/>
          </a:prstGeom>
          <a:noFill/>
          <a:ln/>
        </p:spPr>
        <p:txBody>
          <a:bodyPr wrap="none" rtlCol="0" anchor="t"/>
          <a:lstStyle/>
          <a:p>
            <a:pPr marL="0" indent="0" algn="l">
              <a:lnSpc>
                <a:spcPts val="2341"/>
              </a:lnSpc>
              <a:buNone/>
            </a:pPr>
            <a:endParaRPr lang="en-US" sz="2400" dirty="0"/>
          </a:p>
        </p:txBody>
      </p:sp>
      <p:sp>
        <p:nvSpPr>
          <p:cNvPr id="18" name="Shape 14"/>
          <p:cNvSpPr/>
          <p:nvPr/>
        </p:nvSpPr>
        <p:spPr>
          <a:xfrm>
            <a:off x="1228249" y="6176665"/>
            <a:ext cx="666036" cy="85606"/>
          </a:xfrm>
          <a:prstGeom prst="roundRect">
            <a:avLst>
              <a:gd name="adj" fmla="val 133382"/>
            </a:avLst>
          </a:prstGeom>
          <a:solidFill>
            <a:srgbClr val="EEEFF5"/>
          </a:solidFill>
          <a:ln/>
        </p:spPr>
      </p:sp>
      <p:sp>
        <p:nvSpPr>
          <p:cNvPr id="19" name="Shape 15"/>
          <p:cNvSpPr/>
          <p:nvPr/>
        </p:nvSpPr>
        <p:spPr>
          <a:xfrm>
            <a:off x="800100" y="6005513"/>
            <a:ext cx="428149" cy="428149"/>
          </a:xfrm>
          <a:prstGeom prst="roundRect">
            <a:avLst>
              <a:gd name="adj" fmla="val 26669"/>
            </a:avLst>
          </a:prstGeom>
          <a:solidFill>
            <a:srgbClr val="EEEFF5"/>
          </a:solidFill>
          <a:ln/>
        </p:spPr>
      </p:sp>
      <p:sp>
        <p:nvSpPr>
          <p:cNvPr id="21" name="Text 17"/>
          <p:cNvSpPr/>
          <p:nvPr/>
        </p:nvSpPr>
        <p:spPr>
          <a:xfrm>
            <a:off x="1561267" y="2986326"/>
            <a:ext cx="2188012" cy="297299"/>
          </a:xfrm>
          <a:prstGeom prst="rect">
            <a:avLst/>
          </a:prstGeom>
          <a:noFill/>
          <a:ln/>
        </p:spPr>
        <p:txBody>
          <a:bodyPr wrap="none" rtlCol="0" anchor="t"/>
          <a:lstStyle/>
          <a:p>
            <a:pPr marL="0" indent="0" algn="l">
              <a:lnSpc>
                <a:spcPts val="2341"/>
              </a:lnSpc>
              <a:buNone/>
            </a:pPr>
            <a:endParaRPr lang="en-US" sz="2400" dirty="0"/>
          </a:p>
        </p:txBody>
      </p:sp>
      <p:sp>
        <p:nvSpPr>
          <p:cNvPr id="24" name="Text 17">
            <a:extLst>
              <a:ext uri="{FF2B5EF4-FFF2-40B4-BE49-F238E27FC236}">
                <a16:creationId xmlns:a16="http://schemas.microsoft.com/office/drawing/2014/main" id="{1D0CD8B0-A841-2DD1-F67F-EB0DB6D1E3A7}"/>
              </a:ext>
            </a:extLst>
          </p:cNvPr>
          <p:cNvSpPr/>
          <p:nvPr/>
        </p:nvSpPr>
        <p:spPr>
          <a:xfrm>
            <a:off x="1561267" y="3544073"/>
            <a:ext cx="2188012" cy="297299"/>
          </a:xfrm>
          <a:prstGeom prst="rect">
            <a:avLst/>
          </a:prstGeom>
          <a:noFill/>
          <a:ln/>
        </p:spPr>
        <p:txBody>
          <a:bodyPr wrap="none" rtlCol="0" anchor="t"/>
          <a:lstStyle/>
          <a:p>
            <a:pPr marL="0" indent="0" algn="l">
              <a:lnSpc>
                <a:spcPts val="2341"/>
              </a:lnSpc>
              <a:buNone/>
            </a:pPr>
            <a:endParaRPr lang="en-US" sz="2400" dirty="0"/>
          </a:p>
        </p:txBody>
      </p:sp>
      <p:sp>
        <p:nvSpPr>
          <p:cNvPr id="25" name="Text 17">
            <a:extLst>
              <a:ext uri="{FF2B5EF4-FFF2-40B4-BE49-F238E27FC236}">
                <a16:creationId xmlns:a16="http://schemas.microsoft.com/office/drawing/2014/main" id="{8E9FF7D6-3CDA-CF8B-C3EC-4C81BEEA5C05}"/>
              </a:ext>
            </a:extLst>
          </p:cNvPr>
          <p:cNvSpPr/>
          <p:nvPr/>
        </p:nvSpPr>
        <p:spPr>
          <a:xfrm>
            <a:off x="1578889" y="4231748"/>
            <a:ext cx="2188012" cy="297299"/>
          </a:xfrm>
          <a:prstGeom prst="rect">
            <a:avLst/>
          </a:prstGeom>
          <a:noFill/>
          <a:ln/>
        </p:spPr>
        <p:txBody>
          <a:bodyPr wrap="none" rtlCol="0" anchor="t"/>
          <a:lstStyle/>
          <a:p>
            <a:pPr marL="0" indent="0" algn="l">
              <a:lnSpc>
                <a:spcPts val="2341"/>
              </a:lnSpc>
              <a:buNone/>
            </a:pPr>
            <a:endParaRPr lang="en-US" sz="2400" dirty="0"/>
          </a:p>
        </p:txBody>
      </p:sp>
      <p:sp>
        <p:nvSpPr>
          <p:cNvPr id="26" name="Text 17">
            <a:extLst>
              <a:ext uri="{FF2B5EF4-FFF2-40B4-BE49-F238E27FC236}">
                <a16:creationId xmlns:a16="http://schemas.microsoft.com/office/drawing/2014/main" id="{650751DD-9F69-4133-E3D9-A8FFD1B72F12}"/>
              </a:ext>
            </a:extLst>
          </p:cNvPr>
          <p:cNvSpPr/>
          <p:nvPr/>
        </p:nvSpPr>
        <p:spPr>
          <a:xfrm>
            <a:off x="1578889" y="4905852"/>
            <a:ext cx="2188012" cy="297299"/>
          </a:xfrm>
          <a:prstGeom prst="rect">
            <a:avLst/>
          </a:prstGeom>
          <a:noFill/>
          <a:ln/>
        </p:spPr>
        <p:txBody>
          <a:bodyPr wrap="none" rtlCol="0" anchor="t"/>
          <a:lstStyle/>
          <a:p>
            <a:pPr marL="0" indent="0" algn="l">
              <a:lnSpc>
                <a:spcPts val="2341"/>
              </a:lnSpc>
              <a:buNone/>
            </a:pPr>
            <a:endParaRPr lang="en-US" sz="2400" dirty="0"/>
          </a:p>
        </p:txBody>
      </p:sp>
      <p:sp>
        <p:nvSpPr>
          <p:cNvPr id="27" name="Text 17">
            <a:extLst>
              <a:ext uri="{FF2B5EF4-FFF2-40B4-BE49-F238E27FC236}">
                <a16:creationId xmlns:a16="http://schemas.microsoft.com/office/drawing/2014/main" id="{905C5DD4-B130-EBE4-F4FA-242D2EAB1AC5}"/>
              </a:ext>
            </a:extLst>
          </p:cNvPr>
          <p:cNvSpPr/>
          <p:nvPr/>
        </p:nvSpPr>
        <p:spPr>
          <a:xfrm>
            <a:off x="1561267" y="5502561"/>
            <a:ext cx="2188012" cy="297299"/>
          </a:xfrm>
          <a:prstGeom prst="rect">
            <a:avLst/>
          </a:prstGeom>
          <a:noFill/>
          <a:ln/>
        </p:spPr>
        <p:txBody>
          <a:bodyPr wrap="none" rtlCol="0" anchor="t"/>
          <a:lstStyle/>
          <a:p>
            <a:pPr marL="0" indent="0" algn="l">
              <a:lnSpc>
                <a:spcPts val="2341"/>
              </a:lnSpc>
              <a:buNone/>
            </a:pPr>
            <a:endParaRPr lang="en-US" sz="2400" dirty="0"/>
          </a:p>
        </p:txBody>
      </p:sp>
      <p:sp>
        <p:nvSpPr>
          <p:cNvPr id="28" name="Text 17">
            <a:extLst>
              <a:ext uri="{FF2B5EF4-FFF2-40B4-BE49-F238E27FC236}">
                <a16:creationId xmlns:a16="http://schemas.microsoft.com/office/drawing/2014/main" id="{531B2953-DAFA-07C0-7398-590BB8841B9F}"/>
              </a:ext>
            </a:extLst>
          </p:cNvPr>
          <p:cNvSpPr/>
          <p:nvPr/>
        </p:nvSpPr>
        <p:spPr>
          <a:xfrm>
            <a:off x="1561267" y="6087574"/>
            <a:ext cx="2188012" cy="297299"/>
          </a:xfrm>
          <a:prstGeom prst="rect">
            <a:avLst/>
          </a:prstGeom>
          <a:noFill/>
          <a:ln/>
        </p:spPr>
        <p:txBody>
          <a:bodyPr wrap="none" rtlCol="0" anchor="t"/>
          <a:lstStyle/>
          <a:p>
            <a:pPr algn="l">
              <a:lnSpc>
                <a:spcPts val="2341"/>
              </a:lnSpc>
            </a:pPr>
            <a:endParaRPr lang="en-US" sz="2400" dirty="0"/>
          </a:p>
        </p:txBody>
      </p:sp>
      <p:sp>
        <p:nvSpPr>
          <p:cNvPr id="30" name="Text 17">
            <a:extLst>
              <a:ext uri="{FF2B5EF4-FFF2-40B4-BE49-F238E27FC236}">
                <a16:creationId xmlns:a16="http://schemas.microsoft.com/office/drawing/2014/main" id="{8BCCC8D3-7245-4AB7-012A-32EC0AAB81BF}"/>
              </a:ext>
            </a:extLst>
          </p:cNvPr>
          <p:cNvSpPr/>
          <p:nvPr/>
        </p:nvSpPr>
        <p:spPr>
          <a:xfrm>
            <a:off x="2269332" y="7296507"/>
            <a:ext cx="2188012" cy="297299"/>
          </a:xfrm>
          <a:prstGeom prst="rect">
            <a:avLst/>
          </a:prstGeom>
          <a:noFill/>
          <a:ln/>
        </p:spPr>
        <p:txBody>
          <a:bodyPr wrap="none" rtlCol="0" anchor="t"/>
          <a:lstStyle/>
          <a:p>
            <a:pPr marL="0" indent="0" algn="l">
              <a:lnSpc>
                <a:spcPts val="2341"/>
              </a:lnSpc>
              <a:buNone/>
            </a:pPr>
            <a:endParaRPr lang="en-US" sz="2400" dirty="0"/>
          </a:p>
        </p:txBody>
      </p:sp>
      <p:sp>
        <p:nvSpPr>
          <p:cNvPr id="31" name="Text 17">
            <a:extLst>
              <a:ext uri="{FF2B5EF4-FFF2-40B4-BE49-F238E27FC236}">
                <a16:creationId xmlns:a16="http://schemas.microsoft.com/office/drawing/2014/main" id="{12E74732-214F-9F3D-7425-C1FE9BF1A10A}"/>
              </a:ext>
            </a:extLst>
          </p:cNvPr>
          <p:cNvSpPr/>
          <p:nvPr/>
        </p:nvSpPr>
        <p:spPr>
          <a:xfrm>
            <a:off x="2421732" y="7448907"/>
            <a:ext cx="2188012" cy="297299"/>
          </a:xfrm>
          <a:prstGeom prst="rect">
            <a:avLst/>
          </a:prstGeom>
          <a:noFill/>
          <a:ln/>
        </p:spPr>
        <p:txBody>
          <a:bodyPr wrap="none" rtlCol="0" anchor="t"/>
          <a:lstStyle/>
          <a:p>
            <a:pPr marL="0" indent="0" algn="l">
              <a:lnSpc>
                <a:spcPts val="2341"/>
              </a:lnSpc>
              <a:buNone/>
            </a:pPr>
            <a:endParaRPr lang="en-US" sz="2400" dirty="0"/>
          </a:p>
        </p:txBody>
      </p:sp>
    </p:spTree>
    <p:extLst>
      <p:ext uri="{BB962C8B-B14F-4D97-AF65-F5344CB8AC3E}">
        <p14:creationId xmlns:p14="http://schemas.microsoft.com/office/powerpoint/2010/main" val="31692637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55483" y="0"/>
            <a:ext cx="14630400" cy="8229600"/>
          </a:xfrm>
          <a:prstGeom prst="rect">
            <a:avLst/>
          </a:prstGeom>
          <a:solidFill>
            <a:srgbClr val="EEEFF5">
              <a:alpha val="85000"/>
            </a:srgbClr>
          </a:solidFill>
          <a:ln/>
        </p:spPr>
      </p:sp>
      <p:sp>
        <p:nvSpPr>
          <p:cNvPr id="6" name="Text 2"/>
          <p:cNvSpPr/>
          <p:nvPr/>
        </p:nvSpPr>
        <p:spPr>
          <a:xfrm>
            <a:off x="1760220" y="2222302"/>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Abstract</a:t>
            </a:r>
            <a:endParaRPr lang="en-US" sz="4374" dirty="0">
              <a:latin typeface="Times New Roman" panose="02020603050405020304" pitchFamily="18" charset="0"/>
              <a:cs typeface="Times New Roman" panose="02020603050405020304" pitchFamily="18" charset="0"/>
            </a:endParaRPr>
          </a:p>
        </p:txBody>
      </p:sp>
      <p:sp>
        <p:nvSpPr>
          <p:cNvPr id="7" name="Text 3"/>
          <p:cNvSpPr/>
          <p:nvPr/>
        </p:nvSpPr>
        <p:spPr>
          <a:xfrm>
            <a:off x="1760220" y="3249930"/>
            <a:ext cx="11109960" cy="710803"/>
          </a:xfrm>
          <a:prstGeom prst="rect">
            <a:avLst/>
          </a:prstGeom>
          <a:noFill/>
          <a:ln/>
        </p:spPr>
        <p:txBody>
          <a:bodyPr wrap="square" rtlCol="0" anchor="t"/>
          <a:lstStyle/>
          <a:p>
            <a:pPr marL="0" indent="0" algn="just">
              <a:lnSpc>
                <a:spcPts val="2799"/>
              </a:lnSpc>
              <a:buNone/>
            </a:pP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With health increasingly sidelined in the tech era, our system emerges as a beacon of well-being, offering a seamless path to better health through everyday gadgets.</a:t>
            </a:r>
            <a:endParaRPr lang="en-US" sz="2000" dirty="0">
              <a:latin typeface="Times New Roman" panose="02020603050405020304" pitchFamily="18" charset="0"/>
              <a:cs typeface="Times New Roman" panose="02020603050405020304" pitchFamily="18" charset="0"/>
            </a:endParaRPr>
          </a:p>
        </p:txBody>
      </p:sp>
      <p:sp>
        <p:nvSpPr>
          <p:cNvPr id="8" name="Shape 4"/>
          <p:cNvSpPr/>
          <p:nvPr/>
        </p:nvSpPr>
        <p:spPr>
          <a:xfrm>
            <a:off x="1760220" y="4384238"/>
            <a:ext cx="499943" cy="499943"/>
          </a:xfrm>
          <a:prstGeom prst="roundRect">
            <a:avLst>
              <a:gd name="adj" fmla="val 26667"/>
            </a:avLst>
          </a:prstGeom>
          <a:solidFill>
            <a:srgbClr val="EEEFF5"/>
          </a:solidFill>
          <a:ln/>
        </p:spPr>
      </p:sp>
      <p:sp>
        <p:nvSpPr>
          <p:cNvPr id="9" name="Text 5"/>
          <p:cNvSpPr/>
          <p:nvPr/>
        </p:nvSpPr>
        <p:spPr>
          <a:xfrm>
            <a:off x="1951196" y="4425910"/>
            <a:ext cx="117991" cy="416481"/>
          </a:xfrm>
          <a:prstGeom prst="rect">
            <a:avLst/>
          </a:prstGeom>
          <a:noFill/>
          <a:ln/>
        </p:spPr>
        <p:txBody>
          <a:bodyPr wrap="none" rtlCol="0" anchor="t"/>
          <a:lstStyle/>
          <a:p>
            <a:pPr marL="0" indent="0" algn="ctr">
              <a:lnSpc>
                <a:spcPts val="3281"/>
              </a:lnSpc>
              <a:buNone/>
            </a:pPr>
            <a:r>
              <a:rPr lang="en-US" sz="2624" b="1" dirty="0">
                <a:solidFill>
                  <a:srgbClr val="396AF1"/>
                </a:solidFill>
                <a:latin typeface="Barlow" pitchFamily="34" charset="0"/>
                <a:ea typeface="Barlow" pitchFamily="34" charset="-122"/>
                <a:cs typeface="Barlow" pitchFamily="34" charset="-120"/>
              </a:rPr>
              <a:t>1</a:t>
            </a:r>
            <a:endParaRPr lang="en-US" sz="2624" dirty="0"/>
          </a:p>
        </p:txBody>
      </p:sp>
      <p:sp>
        <p:nvSpPr>
          <p:cNvPr id="10" name="Text 6"/>
          <p:cNvSpPr/>
          <p:nvPr/>
        </p:nvSpPr>
        <p:spPr>
          <a:xfrm>
            <a:off x="2482334" y="4460558"/>
            <a:ext cx="2221944" cy="347186"/>
          </a:xfrm>
          <a:prstGeom prst="rect">
            <a:avLst/>
          </a:prstGeom>
          <a:noFill/>
          <a:ln/>
        </p:spPr>
        <p:txBody>
          <a:bodyPr wrap="none" rtlCol="0" anchor="t"/>
          <a:lstStyle/>
          <a:p>
            <a:pPr marL="0" indent="0">
              <a:lnSpc>
                <a:spcPts val="2734"/>
              </a:lnSpc>
              <a:buNone/>
            </a:pPr>
            <a:r>
              <a:rPr lang="en-US" sz="2187" b="1" dirty="0">
                <a:solidFill>
                  <a:srgbClr val="396AF1"/>
                </a:solidFill>
                <a:latin typeface="Times New Roman" panose="02020603050405020304" pitchFamily="18" charset="0"/>
                <a:ea typeface="Barlow" pitchFamily="34" charset="-122"/>
                <a:cs typeface="Times New Roman" panose="02020603050405020304" pitchFamily="18" charset="0"/>
              </a:rPr>
              <a:t>Accessibility</a:t>
            </a:r>
            <a:endParaRPr lang="en-US" sz="2187" dirty="0">
              <a:latin typeface="Times New Roman" panose="02020603050405020304" pitchFamily="18" charset="0"/>
              <a:cs typeface="Times New Roman" panose="02020603050405020304" pitchFamily="18" charset="0"/>
            </a:endParaRPr>
          </a:p>
        </p:txBody>
      </p:sp>
      <p:sp>
        <p:nvSpPr>
          <p:cNvPr id="11" name="Text 7"/>
          <p:cNvSpPr/>
          <p:nvPr/>
        </p:nvSpPr>
        <p:spPr>
          <a:xfrm>
            <a:off x="2482334" y="4940975"/>
            <a:ext cx="2833092" cy="1066205"/>
          </a:xfrm>
          <a:prstGeom prst="rect">
            <a:avLst/>
          </a:prstGeom>
          <a:noFill/>
          <a:ln/>
        </p:spPr>
        <p:txBody>
          <a:bodyPr wrap="square" rtlCol="0" anchor="t"/>
          <a:lstStyle/>
          <a:p>
            <a:pPr marL="0" indent="0">
              <a:lnSpc>
                <a:spcPts val="2799"/>
              </a:lnSpc>
              <a:buNone/>
            </a:pP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Easy access to health management via ubiquitous devices.</a:t>
            </a:r>
            <a:endParaRPr lang="en-US" sz="2000" dirty="0">
              <a:latin typeface="Times New Roman" panose="02020603050405020304" pitchFamily="18" charset="0"/>
              <a:cs typeface="Times New Roman" panose="02020603050405020304" pitchFamily="18" charset="0"/>
            </a:endParaRPr>
          </a:p>
        </p:txBody>
      </p:sp>
      <p:sp>
        <p:nvSpPr>
          <p:cNvPr id="12" name="Shape 8"/>
          <p:cNvSpPr/>
          <p:nvPr/>
        </p:nvSpPr>
        <p:spPr>
          <a:xfrm>
            <a:off x="5537597" y="4384238"/>
            <a:ext cx="499943" cy="499943"/>
          </a:xfrm>
          <a:prstGeom prst="roundRect">
            <a:avLst>
              <a:gd name="adj" fmla="val 26667"/>
            </a:avLst>
          </a:prstGeom>
          <a:solidFill>
            <a:srgbClr val="EEEFF5"/>
          </a:solidFill>
          <a:ln/>
        </p:spPr>
      </p:sp>
      <p:sp>
        <p:nvSpPr>
          <p:cNvPr id="13" name="Text 9"/>
          <p:cNvSpPr/>
          <p:nvPr/>
        </p:nvSpPr>
        <p:spPr>
          <a:xfrm>
            <a:off x="5694164" y="4425910"/>
            <a:ext cx="186690" cy="416481"/>
          </a:xfrm>
          <a:prstGeom prst="rect">
            <a:avLst/>
          </a:prstGeom>
          <a:noFill/>
          <a:ln/>
        </p:spPr>
        <p:txBody>
          <a:bodyPr wrap="none" rtlCol="0" anchor="t"/>
          <a:lstStyle/>
          <a:p>
            <a:pPr marL="0" indent="0" algn="ctr">
              <a:lnSpc>
                <a:spcPts val="3281"/>
              </a:lnSpc>
              <a:buNone/>
            </a:pPr>
            <a:r>
              <a:rPr lang="en-US" sz="2624" b="1" dirty="0">
                <a:solidFill>
                  <a:srgbClr val="396AF1"/>
                </a:solidFill>
                <a:latin typeface="Barlow" pitchFamily="34" charset="0"/>
                <a:ea typeface="Barlow" pitchFamily="34" charset="-122"/>
                <a:cs typeface="Barlow" pitchFamily="34" charset="-120"/>
              </a:rPr>
              <a:t>2</a:t>
            </a:r>
            <a:endParaRPr lang="en-US" sz="2624" dirty="0"/>
          </a:p>
        </p:txBody>
      </p:sp>
      <p:sp>
        <p:nvSpPr>
          <p:cNvPr id="14" name="Text 10"/>
          <p:cNvSpPr/>
          <p:nvPr/>
        </p:nvSpPr>
        <p:spPr>
          <a:xfrm>
            <a:off x="6259711" y="4460558"/>
            <a:ext cx="2221944" cy="347186"/>
          </a:xfrm>
          <a:prstGeom prst="rect">
            <a:avLst/>
          </a:prstGeom>
          <a:noFill/>
          <a:ln/>
        </p:spPr>
        <p:txBody>
          <a:bodyPr wrap="none" rtlCol="0" anchor="t"/>
          <a:lstStyle/>
          <a:p>
            <a:pPr marL="0" indent="0">
              <a:lnSpc>
                <a:spcPts val="2734"/>
              </a:lnSpc>
              <a:buNone/>
            </a:pPr>
            <a:r>
              <a:rPr lang="en-US" sz="2187" b="1" dirty="0">
                <a:solidFill>
                  <a:srgbClr val="396AF1"/>
                </a:solidFill>
                <a:latin typeface="Times New Roman" panose="02020603050405020304" pitchFamily="18" charset="0"/>
                <a:ea typeface="Barlow" pitchFamily="34" charset="-122"/>
                <a:cs typeface="Times New Roman" panose="02020603050405020304" pitchFamily="18" charset="0"/>
              </a:rPr>
              <a:t>AI Health Scoring</a:t>
            </a:r>
            <a:endParaRPr lang="en-US" sz="2187" dirty="0">
              <a:latin typeface="Times New Roman" panose="02020603050405020304" pitchFamily="18" charset="0"/>
              <a:cs typeface="Times New Roman" panose="02020603050405020304" pitchFamily="18" charset="0"/>
            </a:endParaRPr>
          </a:p>
        </p:txBody>
      </p:sp>
      <p:sp>
        <p:nvSpPr>
          <p:cNvPr id="15" name="Text 11"/>
          <p:cNvSpPr/>
          <p:nvPr/>
        </p:nvSpPr>
        <p:spPr>
          <a:xfrm>
            <a:off x="6259711" y="4940975"/>
            <a:ext cx="2833092" cy="1066205"/>
          </a:xfrm>
          <a:prstGeom prst="rect">
            <a:avLst/>
          </a:prstGeom>
          <a:noFill/>
          <a:ln/>
        </p:spPr>
        <p:txBody>
          <a:bodyPr wrap="square" rtlCol="0" anchor="t"/>
          <a:lstStyle/>
          <a:p>
            <a:pPr marL="0" indent="0">
              <a:lnSpc>
                <a:spcPts val="2799"/>
              </a:lnSpc>
              <a:buNone/>
            </a:pP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Intelligent scoring system predicting health trends.</a:t>
            </a:r>
            <a:endParaRPr lang="en-US" sz="2000" dirty="0">
              <a:latin typeface="Times New Roman" panose="02020603050405020304" pitchFamily="18" charset="0"/>
              <a:cs typeface="Times New Roman" panose="02020603050405020304" pitchFamily="18" charset="0"/>
            </a:endParaRPr>
          </a:p>
        </p:txBody>
      </p:sp>
      <p:sp>
        <p:nvSpPr>
          <p:cNvPr id="16" name="Shape 12"/>
          <p:cNvSpPr/>
          <p:nvPr/>
        </p:nvSpPr>
        <p:spPr>
          <a:xfrm>
            <a:off x="9314974" y="4384238"/>
            <a:ext cx="499943" cy="499943"/>
          </a:xfrm>
          <a:prstGeom prst="roundRect">
            <a:avLst>
              <a:gd name="adj" fmla="val 26667"/>
            </a:avLst>
          </a:prstGeom>
          <a:solidFill>
            <a:srgbClr val="EEEFF5"/>
          </a:solidFill>
          <a:ln/>
        </p:spPr>
      </p:sp>
      <p:sp>
        <p:nvSpPr>
          <p:cNvPr id="17" name="Text 13"/>
          <p:cNvSpPr/>
          <p:nvPr/>
        </p:nvSpPr>
        <p:spPr>
          <a:xfrm>
            <a:off x="9474875" y="4425910"/>
            <a:ext cx="180023" cy="416481"/>
          </a:xfrm>
          <a:prstGeom prst="rect">
            <a:avLst/>
          </a:prstGeom>
          <a:noFill/>
          <a:ln/>
        </p:spPr>
        <p:txBody>
          <a:bodyPr wrap="none" rtlCol="0" anchor="t"/>
          <a:lstStyle/>
          <a:p>
            <a:pPr marL="0" indent="0" algn="ctr">
              <a:lnSpc>
                <a:spcPts val="3281"/>
              </a:lnSpc>
              <a:buNone/>
            </a:pPr>
            <a:r>
              <a:rPr lang="en-US" sz="2624" b="1" dirty="0">
                <a:solidFill>
                  <a:srgbClr val="396AF1"/>
                </a:solidFill>
                <a:latin typeface="Barlow" pitchFamily="34" charset="0"/>
                <a:ea typeface="Barlow" pitchFamily="34" charset="-122"/>
                <a:cs typeface="Barlow" pitchFamily="34" charset="-120"/>
              </a:rPr>
              <a:t>3</a:t>
            </a:r>
            <a:endParaRPr lang="en-US" sz="2624" dirty="0"/>
          </a:p>
        </p:txBody>
      </p:sp>
      <p:sp>
        <p:nvSpPr>
          <p:cNvPr id="18" name="Text 14"/>
          <p:cNvSpPr/>
          <p:nvPr/>
        </p:nvSpPr>
        <p:spPr>
          <a:xfrm>
            <a:off x="10037088" y="4460558"/>
            <a:ext cx="2355890" cy="347186"/>
          </a:xfrm>
          <a:prstGeom prst="rect">
            <a:avLst/>
          </a:prstGeom>
          <a:noFill/>
          <a:ln/>
        </p:spPr>
        <p:txBody>
          <a:bodyPr wrap="none" rtlCol="0" anchor="t"/>
          <a:lstStyle/>
          <a:p>
            <a:pPr marL="0" indent="0">
              <a:lnSpc>
                <a:spcPts val="2734"/>
              </a:lnSpc>
              <a:buNone/>
            </a:pPr>
            <a:r>
              <a:rPr lang="en-US" sz="2187" b="1" dirty="0">
                <a:solidFill>
                  <a:srgbClr val="396AF1"/>
                </a:solidFill>
                <a:latin typeface="Times New Roman" panose="02020603050405020304" pitchFamily="18" charset="0"/>
                <a:ea typeface="Barlow" pitchFamily="34" charset="-122"/>
                <a:cs typeface="Times New Roman" panose="02020603050405020304" pitchFamily="18" charset="0"/>
              </a:rPr>
              <a:t>Preventive Insights</a:t>
            </a:r>
            <a:endParaRPr lang="en-US" sz="2187" dirty="0">
              <a:latin typeface="Times New Roman" panose="02020603050405020304" pitchFamily="18" charset="0"/>
              <a:cs typeface="Times New Roman" panose="02020603050405020304" pitchFamily="18" charset="0"/>
            </a:endParaRPr>
          </a:p>
        </p:txBody>
      </p:sp>
      <p:sp>
        <p:nvSpPr>
          <p:cNvPr id="19" name="Text 15"/>
          <p:cNvSpPr/>
          <p:nvPr/>
        </p:nvSpPr>
        <p:spPr>
          <a:xfrm>
            <a:off x="10037088" y="4940975"/>
            <a:ext cx="2833092" cy="710803"/>
          </a:xfrm>
          <a:prstGeom prst="rect">
            <a:avLst/>
          </a:prstGeom>
          <a:noFill/>
          <a:ln/>
        </p:spPr>
        <p:txBody>
          <a:bodyPr wrap="square" rtlCol="0" anchor="t"/>
          <a:lstStyle/>
          <a:p>
            <a:pPr marL="0" indent="0">
              <a:lnSpc>
                <a:spcPts val="2799"/>
              </a:lnSpc>
              <a:buNone/>
            </a:pP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Actionable feedback to preempt health issues.</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195"/>
          </a:xfrm>
          <a:prstGeom prst="rect">
            <a:avLst/>
          </a:prstGeom>
          <a:solidFill>
            <a:srgbClr val="EEEFF5"/>
          </a:solidFill>
          <a:ln/>
        </p:spPr>
      </p:sp>
      <p:pic>
        <p:nvPicPr>
          <p:cNvPr id="4" name="Image 1" descr="preencoded.png"/>
          <p:cNvPicPr>
            <a:picLocks noChangeAspect="1"/>
          </p:cNvPicPr>
          <p:nvPr/>
        </p:nvPicPr>
        <p:blipFill>
          <a:blip r:embed="rId4"/>
          <a:stretch>
            <a:fillRect/>
          </a:stretch>
        </p:blipFill>
        <p:spPr>
          <a:xfrm>
            <a:off x="10972800" y="0"/>
            <a:ext cx="3657600" cy="8230195"/>
          </a:xfrm>
          <a:prstGeom prst="rect">
            <a:avLst/>
          </a:prstGeom>
        </p:spPr>
      </p:pic>
      <p:sp>
        <p:nvSpPr>
          <p:cNvPr id="5" name="Text 1"/>
          <p:cNvSpPr/>
          <p:nvPr/>
        </p:nvSpPr>
        <p:spPr>
          <a:xfrm>
            <a:off x="802719" y="588645"/>
            <a:ext cx="4281368" cy="668893"/>
          </a:xfrm>
          <a:prstGeom prst="rect">
            <a:avLst/>
          </a:prstGeom>
          <a:noFill/>
          <a:ln/>
        </p:spPr>
        <p:txBody>
          <a:bodyPr wrap="none" rtlCol="0" anchor="t"/>
          <a:lstStyle/>
          <a:p>
            <a:pPr marL="0" indent="0">
              <a:lnSpc>
                <a:spcPts val="5268"/>
              </a:lnSpc>
              <a:buNone/>
            </a:pPr>
            <a:r>
              <a:rPr lang="en-US" sz="4214" b="1" dirty="0">
                <a:solidFill>
                  <a:srgbClr val="396AF1"/>
                </a:solidFill>
                <a:latin typeface="Times New Roman" panose="02020603050405020304" pitchFamily="18" charset="0"/>
                <a:ea typeface="Barlow" pitchFamily="34" charset="-122"/>
                <a:cs typeface="Times New Roman" panose="02020603050405020304" pitchFamily="18" charset="0"/>
              </a:rPr>
              <a:t>Introduction</a:t>
            </a:r>
            <a:endParaRPr lang="en-US" sz="4214" dirty="0">
              <a:latin typeface="Times New Roman" panose="02020603050405020304" pitchFamily="18" charset="0"/>
              <a:cs typeface="Times New Roman" panose="02020603050405020304" pitchFamily="18" charset="0"/>
            </a:endParaRPr>
          </a:p>
        </p:txBody>
      </p:sp>
      <p:sp>
        <p:nvSpPr>
          <p:cNvPr id="6" name="Text 2"/>
          <p:cNvSpPr/>
          <p:nvPr/>
        </p:nvSpPr>
        <p:spPr>
          <a:xfrm>
            <a:off x="802719" y="1578531"/>
            <a:ext cx="9367361" cy="684848"/>
          </a:xfrm>
          <a:prstGeom prst="rect">
            <a:avLst/>
          </a:prstGeom>
          <a:noFill/>
          <a:ln/>
        </p:spPr>
        <p:txBody>
          <a:bodyPr wrap="square" rtlCol="0" anchor="t"/>
          <a:lstStyle/>
          <a:p>
            <a:pPr marL="0" indent="0" algn="just">
              <a:lnSpc>
                <a:spcPts val="2697"/>
              </a:lnSpc>
              <a:buNone/>
            </a:pP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Unveiling an ML-driven platform to empower individuals with proactive health management and timely medical intervention capabilities.</a:t>
            </a:r>
            <a:endParaRPr lang="en-US" sz="2000" dirty="0">
              <a:latin typeface="Times New Roman" panose="02020603050405020304" pitchFamily="18" charset="0"/>
              <a:cs typeface="Times New Roman" panose="02020603050405020304" pitchFamily="18" charset="0"/>
            </a:endParaRPr>
          </a:p>
        </p:txBody>
      </p:sp>
      <p:pic>
        <p:nvPicPr>
          <p:cNvPr id="7" name="Image 2" descr="preencoded.png"/>
          <p:cNvPicPr>
            <a:picLocks noChangeAspect="1"/>
          </p:cNvPicPr>
          <p:nvPr/>
        </p:nvPicPr>
        <p:blipFill>
          <a:blip r:embed="rId5"/>
          <a:stretch>
            <a:fillRect/>
          </a:stretch>
        </p:blipFill>
        <p:spPr>
          <a:xfrm>
            <a:off x="802719" y="2504123"/>
            <a:ext cx="1070253" cy="1712476"/>
          </a:xfrm>
          <a:prstGeom prst="rect">
            <a:avLst/>
          </a:prstGeom>
        </p:spPr>
      </p:pic>
      <p:sp>
        <p:nvSpPr>
          <p:cNvPr id="8" name="Text 3"/>
          <p:cNvSpPr/>
          <p:nvPr/>
        </p:nvSpPr>
        <p:spPr>
          <a:xfrm>
            <a:off x="2193965" y="2718078"/>
            <a:ext cx="2140625" cy="334328"/>
          </a:xfrm>
          <a:prstGeom prst="rect">
            <a:avLst/>
          </a:prstGeom>
          <a:noFill/>
          <a:ln/>
        </p:spPr>
        <p:txBody>
          <a:bodyPr wrap="none" rtlCol="0" anchor="t"/>
          <a:lstStyle/>
          <a:p>
            <a:pPr marL="0" indent="0" algn="l">
              <a:lnSpc>
                <a:spcPts val="2634"/>
              </a:lnSpc>
              <a:buNone/>
            </a:pPr>
            <a:r>
              <a:rPr lang="en-US" sz="2107" b="1" dirty="0">
                <a:solidFill>
                  <a:srgbClr val="396AF1"/>
                </a:solidFill>
                <a:latin typeface="Times New Roman" panose="02020603050405020304" pitchFamily="18" charset="0"/>
                <a:ea typeface="Barlow" pitchFamily="34" charset="-122"/>
                <a:cs typeface="Times New Roman" panose="02020603050405020304" pitchFamily="18" charset="0"/>
              </a:rPr>
              <a:t>Data Entry</a:t>
            </a:r>
            <a:endParaRPr lang="en-US" sz="2107" dirty="0">
              <a:latin typeface="Times New Roman" panose="02020603050405020304" pitchFamily="18" charset="0"/>
              <a:cs typeface="Times New Roman" panose="02020603050405020304" pitchFamily="18" charset="0"/>
            </a:endParaRPr>
          </a:p>
        </p:txBody>
      </p:sp>
      <p:sp>
        <p:nvSpPr>
          <p:cNvPr id="9" name="Text 4"/>
          <p:cNvSpPr/>
          <p:nvPr/>
        </p:nvSpPr>
        <p:spPr>
          <a:xfrm>
            <a:off x="2193965" y="3180755"/>
            <a:ext cx="7976116" cy="342424"/>
          </a:xfrm>
          <a:prstGeom prst="rect">
            <a:avLst/>
          </a:prstGeom>
          <a:noFill/>
          <a:ln/>
        </p:spPr>
        <p:txBody>
          <a:bodyPr wrap="none" rtlCol="0" anchor="t"/>
          <a:lstStyle/>
          <a:p>
            <a:pPr marL="0" indent="0" algn="l">
              <a:lnSpc>
                <a:spcPts val="2697"/>
              </a:lnSpc>
              <a:buNone/>
            </a:pP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A portal for daily health metrics logging.</a:t>
            </a:r>
            <a:endParaRPr lang="en-US" sz="2000" dirty="0">
              <a:latin typeface="Times New Roman" panose="02020603050405020304" pitchFamily="18" charset="0"/>
              <a:cs typeface="Times New Roman" panose="02020603050405020304" pitchFamily="18" charset="0"/>
            </a:endParaRPr>
          </a:p>
        </p:txBody>
      </p:sp>
      <p:pic>
        <p:nvPicPr>
          <p:cNvPr id="10" name="Image 3" descr="preencoded.png"/>
          <p:cNvPicPr>
            <a:picLocks noChangeAspect="1"/>
          </p:cNvPicPr>
          <p:nvPr/>
        </p:nvPicPr>
        <p:blipFill>
          <a:blip r:embed="rId6"/>
          <a:stretch>
            <a:fillRect/>
          </a:stretch>
        </p:blipFill>
        <p:spPr>
          <a:xfrm>
            <a:off x="802719" y="4216598"/>
            <a:ext cx="1070253" cy="1712476"/>
          </a:xfrm>
          <a:prstGeom prst="rect">
            <a:avLst/>
          </a:prstGeom>
        </p:spPr>
      </p:pic>
      <p:sp>
        <p:nvSpPr>
          <p:cNvPr id="11" name="Text 5"/>
          <p:cNvSpPr/>
          <p:nvPr/>
        </p:nvSpPr>
        <p:spPr>
          <a:xfrm>
            <a:off x="2193965" y="4430554"/>
            <a:ext cx="2140625" cy="334328"/>
          </a:xfrm>
          <a:prstGeom prst="rect">
            <a:avLst/>
          </a:prstGeom>
          <a:noFill/>
          <a:ln/>
        </p:spPr>
        <p:txBody>
          <a:bodyPr wrap="none" rtlCol="0" anchor="t"/>
          <a:lstStyle/>
          <a:p>
            <a:pPr marL="0" indent="0" algn="l">
              <a:lnSpc>
                <a:spcPts val="2634"/>
              </a:lnSpc>
              <a:buNone/>
            </a:pPr>
            <a:r>
              <a:rPr lang="en-US" sz="2107" b="1" dirty="0">
                <a:solidFill>
                  <a:srgbClr val="396AF1"/>
                </a:solidFill>
                <a:latin typeface="Times New Roman" panose="02020603050405020304" pitchFamily="18" charset="0"/>
                <a:ea typeface="Barlow" pitchFamily="34" charset="-122"/>
                <a:cs typeface="Times New Roman" panose="02020603050405020304" pitchFamily="18" charset="0"/>
              </a:rPr>
              <a:t>Analytic Insight</a:t>
            </a:r>
            <a:endParaRPr lang="en-US" sz="2107" dirty="0">
              <a:latin typeface="Times New Roman" panose="02020603050405020304" pitchFamily="18" charset="0"/>
              <a:cs typeface="Times New Roman" panose="02020603050405020304" pitchFamily="18" charset="0"/>
            </a:endParaRPr>
          </a:p>
        </p:txBody>
      </p:sp>
      <p:sp>
        <p:nvSpPr>
          <p:cNvPr id="12" name="Text 6"/>
          <p:cNvSpPr/>
          <p:nvPr/>
        </p:nvSpPr>
        <p:spPr>
          <a:xfrm>
            <a:off x="2193965" y="4893231"/>
            <a:ext cx="7976116" cy="342424"/>
          </a:xfrm>
          <a:prstGeom prst="rect">
            <a:avLst/>
          </a:prstGeom>
          <a:noFill/>
          <a:ln/>
        </p:spPr>
        <p:txBody>
          <a:bodyPr wrap="none" rtlCol="0" anchor="t"/>
          <a:lstStyle/>
          <a:p>
            <a:pPr marL="0" indent="0" algn="l">
              <a:lnSpc>
                <a:spcPts val="2697"/>
              </a:lnSpc>
              <a:buNone/>
            </a:pP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Invaluable health insights through ML analysis.</a:t>
            </a:r>
            <a:endParaRPr lang="en-US" sz="2000" dirty="0">
              <a:latin typeface="Times New Roman" panose="02020603050405020304" pitchFamily="18" charset="0"/>
              <a:cs typeface="Times New Roman" panose="02020603050405020304" pitchFamily="18" charset="0"/>
            </a:endParaRPr>
          </a:p>
        </p:txBody>
      </p:sp>
      <p:pic>
        <p:nvPicPr>
          <p:cNvPr id="13" name="Image 4" descr="preencoded.png"/>
          <p:cNvPicPr>
            <a:picLocks noChangeAspect="1"/>
          </p:cNvPicPr>
          <p:nvPr/>
        </p:nvPicPr>
        <p:blipFill>
          <a:blip r:embed="rId7"/>
          <a:stretch>
            <a:fillRect/>
          </a:stretch>
        </p:blipFill>
        <p:spPr>
          <a:xfrm>
            <a:off x="802719" y="5929074"/>
            <a:ext cx="1070253" cy="1712476"/>
          </a:xfrm>
          <a:prstGeom prst="rect">
            <a:avLst/>
          </a:prstGeom>
        </p:spPr>
      </p:pic>
      <p:sp>
        <p:nvSpPr>
          <p:cNvPr id="14" name="Text 7"/>
          <p:cNvSpPr/>
          <p:nvPr/>
        </p:nvSpPr>
        <p:spPr>
          <a:xfrm>
            <a:off x="2193965" y="6143030"/>
            <a:ext cx="2301359" cy="334328"/>
          </a:xfrm>
          <a:prstGeom prst="rect">
            <a:avLst/>
          </a:prstGeom>
          <a:noFill/>
          <a:ln/>
        </p:spPr>
        <p:txBody>
          <a:bodyPr wrap="none" rtlCol="0" anchor="t"/>
          <a:lstStyle/>
          <a:p>
            <a:pPr marL="0" indent="0" algn="l">
              <a:lnSpc>
                <a:spcPts val="2634"/>
              </a:lnSpc>
              <a:buNone/>
            </a:pPr>
            <a:r>
              <a:rPr lang="en-US" sz="2107" b="1" dirty="0">
                <a:solidFill>
                  <a:srgbClr val="396AF1"/>
                </a:solidFill>
                <a:latin typeface="Times New Roman" panose="02020603050405020304" pitchFamily="18" charset="0"/>
                <a:ea typeface="Barlow" pitchFamily="34" charset="-122"/>
                <a:cs typeface="Times New Roman" panose="02020603050405020304" pitchFamily="18" charset="0"/>
              </a:rPr>
              <a:t>Timely Intervention</a:t>
            </a:r>
            <a:endParaRPr lang="en-US" sz="2107" dirty="0">
              <a:latin typeface="Times New Roman" panose="02020603050405020304" pitchFamily="18" charset="0"/>
              <a:cs typeface="Times New Roman" panose="02020603050405020304" pitchFamily="18" charset="0"/>
            </a:endParaRPr>
          </a:p>
        </p:txBody>
      </p:sp>
      <p:sp>
        <p:nvSpPr>
          <p:cNvPr id="15" name="Text 8"/>
          <p:cNvSpPr/>
          <p:nvPr/>
        </p:nvSpPr>
        <p:spPr>
          <a:xfrm>
            <a:off x="2193965" y="6605707"/>
            <a:ext cx="7976116" cy="342424"/>
          </a:xfrm>
          <a:prstGeom prst="rect">
            <a:avLst/>
          </a:prstGeom>
          <a:noFill/>
          <a:ln/>
        </p:spPr>
        <p:txBody>
          <a:bodyPr wrap="none" rtlCol="0" anchor="t"/>
          <a:lstStyle/>
          <a:p>
            <a:pPr marL="0" indent="0" algn="l">
              <a:lnSpc>
                <a:spcPts val="2697"/>
              </a:lnSpc>
              <a:buNone/>
            </a:pP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Enhanced decision-making to consult healthcare professionals efficiently.</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68483"/>
            <a:ext cx="14630400" cy="8229600"/>
          </a:xfrm>
          <a:prstGeom prst="rect">
            <a:avLst/>
          </a:prstGeom>
          <a:solidFill>
            <a:srgbClr val="EEEFF5"/>
          </a:solidFill>
          <a:ln/>
        </p:spPr>
        <p:txBody>
          <a:bodyPr/>
          <a:lstStyle/>
          <a:p>
            <a:endParaRPr lang="en-IN" dirty="0"/>
          </a:p>
        </p:txBody>
      </p:sp>
      <p:sp>
        <p:nvSpPr>
          <p:cNvPr id="4" name="Text 1"/>
          <p:cNvSpPr/>
          <p:nvPr/>
        </p:nvSpPr>
        <p:spPr>
          <a:xfrm>
            <a:off x="1668780" y="865286"/>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Problem Statement:</a:t>
            </a:r>
            <a:endParaRPr lang="en-US" sz="4374" dirty="0">
              <a:latin typeface="Times New Roman" panose="02020603050405020304" pitchFamily="18" charset="0"/>
              <a:cs typeface="Times New Roman" panose="02020603050405020304" pitchFamily="18" charset="0"/>
            </a:endParaRPr>
          </a:p>
        </p:txBody>
      </p:sp>
      <p:sp>
        <p:nvSpPr>
          <p:cNvPr id="5" name="Text 2"/>
          <p:cNvSpPr/>
          <p:nvPr/>
        </p:nvSpPr>
        <p:spPr>
          <a:xfrm>
            <a:off x="1760220" y="3119318"/>
            <a:ext cx="11109960" cy="710803"/>
          </a:xfrm>
          <a:prstGeom prst="rect">
            <a:avLst/>
          </a:prstGeom>
          <a:noFill/>
          <a:ln/>
        </p:spPr>
        <p:txBody>
          <a:bodyPr wrap="square" rtlCol="0" anchor="t"/>
          <a:lstStyle/>
          <a:p>
            <a:pPr algn="l"/>
            <a:endParaRPr lang="en-US" sz="1600" b="0" i="0" dirty="0">
              <a:solidFill>
                <a:srgbClr val="ECECEC"/>
              </a:solidFill>
              <a:effectLst/>
              <a:highlight>
                <a:srgbClr val="212121"/>
              </a:highlight>
              <a:latin typeface="Söhne"/>
            </a:endParaRPr>
          </a:p>
        </p:txBody>
      </p:sp>
      <p:sp>
        <p:nvSpPr>
          <p:cNvPr id="13" name="TextBox 12">
            <a:extLst>
              <a:ext uri="{FF2B5EF4-FFF2-40B4-BE49-F238E27FC236}">
                <a16:creationId xmlns:a16="http://schemas.microsoft.com/office/drawing/2014/main" id="{EFA8B199-C68E-22B9-7EFD-B11500223815}"/>
              </a:ext>
            </a:extLst>
          </p:cNvPr>
          <p:cNvSpPr txBox="1"/>
          <p:nvPr/>
        </p:nvSpPr>
        <p:spPr>
          <a:xfrm>
            <a:off x="1840230" y="2414935"/>
            <a:ext cx="6884670" cy="2000548"/>
          </a:xfrm>
          <a:prstGeom prst="rect">
            <a:avLst/>
          </a:prstGeom>
          <a:noFill/>
        </p:spPr>
        <p:txBody>
          <a:bodyPr wrap="square" rtlCol="0">
            <a:spAutoFit/>
          </a:bodyPr>
          <a:lstStyle/>
          <a:p>
            <a:pPr algn="just"/>
            <a:endParaRPr lang="en-US" sz="2400" dirty="0"/>
          </a:p>
          <a:p>
            <a:pPr algn="just"/>
            <a:r>
              <a:rPr lang="en-US" sz="2000" dirty="0">
                <a:latin typeface="Times New Roman" panose="02020603050405020304" pitchFamily="18" charset="0"/>
                <a:cs typeface="Times New Roman" panose="02020603050405020304" pitchFamily="18" charset="0"/>
              </a:rPr>
              <a:t>The problem statement for our project is to develop a Personal Health Care Management System that utilizes machine learning techniques to provide personalized health insights and recommendations based on user metrics such as heart rate, BMI, sleep patterns, and demographic factors.</a:t>
            </a:r>
            <a:endParaRPr lang="en-IN" sz="2000" dirty="0">
              <a:latin typeface="Times New Roman" panose="02020603050405020304" pitchFamily="18" charset="0"/>
              <a:cs typeface="Times New Roman" panose="02020603050405020304" pitchFamily="18" charset="0"/>
            </a:endParaRPr>
          </a:p>
        </p:txBody>
      </p:sp>
      <p:pic>
        <p:nvPicPr>
          <p:cNvPr id="6" name="Image 1" descr="preencoded.png">
            <a:extLst>
              <a:ext uri="{FF2B5EF4-FFF2-40B4-BE49-F238E27FC236}">
                <a16:creationId xmlns:a16="http://schemas.microsoft.com/office/drawing/2014/main" id="{722A9F26-E675-DEA7-F966-FE802893AB68}"/>
              </a:ext>
            </a:extLst>
          </p:cNvPr>
          <p:cNvPicPr>
            <a:picLocks noChangeAspect="1"/>
          </p:cNvPicPr>
          <p:nvPr/>
        </p:nvPicPr>
        <p:blipFill>
          <a:blip r:embed="rId4"/>
          <a:stretch>
            <a:fillRect/>
          </a:stretch>
        </p:blipFill>
        <p:spPr>
          <a:xfrm>
            <a:off x="10942629" y="-68483"/>
            <a:ext cx="3687771" cy="8298083"/>
          </a:xfrm>
          <a:prstGeom prst="rect">
            <a:avLst/>
          </a:prstGeom>
        </p:spPr>
      </p:pic>
    </p:spTree>
    <p:extLst>
      <p:ext uri="{BB962C8B-B14F-4D97-AF65-F5344CB8AC3E}">
        <p14:creationId xmlns:p14="http://schemas.microsoft.com/office/powerpoint/2010/main" val="25632032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3102055" y="-76319"/>
            <a:ext cx="14630400" cy="8229600"/>
          </a:xfrm>
          <a:prstGeom prst="rect">
            <a:avLst/>
          </a:prstGeom>
          <a:solidFill>
            <a:srgbClr val="EEEFF5"/>
          </a:solidFill>
          <a:ln/>
        </p:spPr>
      </p:sp>
      <p:sp>
        <p:nvSpPr>
          <p:cNvPr id="4" name="Text 1"/>
          <p:cNvSpPr/>
          <p:nvPr/>
        </p:nvSpPr>
        <p:spPr>
          <a:xfrm>
            <a:off x="1760220" y="1980605"/>
            <a:ext cx="4443889" cy="694373"/>
          </a:xfrm>
          <a:prstGeom prst="rect">
            <a:avLst/>
          </a:prstGeom>
          <a:noFill/>
          <a:ln/>
        </p:spPr>
        <p:txBody>
          <a:bodyPr wrap="none" rtlCol="0" anchor="t"/>
          <a:lstStyle/>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Existing System:</a:t>
            </a:r>
            <a:endParaRPr lang="en-US" sz="4374" dirty="0">
              <a:latin typeface="Times New Roman" panose="02020603050405020304" pitchFamily="18" charset="0"/>
              <a:cs typeface="Times New Roman" panose="02020603050405020304" pitchFamily="18" charset="0"/>
            </a:endParaRPr>
          </a:p>
        </p:txBody>
      </p:sp>
      <p:sp>
        <p:nvSpPr>
          <p:cNvPr id="5" name="Text 2"/>
          <p:cNvSpPr/>
          <p:nvPr/>
        </p:nvSpPr>
        <p:spPr>
          <a:xfrm>
            <a:off x="1760220" y="3119318"/>
            <a:ext cx="11109960" cy="710803"/>
          </a:xfrm>
          <a:prstGeom prst="rect">
            <a:avLst/>
          </a:prstGeom>
          <a:noFill/>
          <a:ln/>
        </p:spPr>
        <p:txBody>
          <a:bodyPr wrap="square" rtlCol="0" anchor="t"/>
          <a:lstStyle/>
          <a:p>
            <a:pPr marL="0" indent="0" algn="just">
              <a:lnSpc>
                <a:spcPts val="2799"/>
              </a:lnSpc>
              <a:buNone/>
            </a:pP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Traditional health monitoring methods come with various challenges that underscore the necessity for an evolved system.</a:t>
            </a:r>
            <a:endParaRPr lang="en-US" sz="2000" dirty="0">
              <a:latin typeface="Times New Roman" panose="02020603050405020304" pitchFamily="18" charset="0"/>
              <a:cs typeface="Times New Roman" panose="02020603050405020304" pitchFamily="18" charset="0"/>
            </a:endParaRPr>
          </a:p>
        </p:txBody>
      </p:sp>
      <p:sp>
        <p:nvSpPr>
          <p:cNvPr id="6" name="Text 3"/>
          <p:cNvSpPr/>
          <p:nvPr/>
        </p:nvSpPr>
        <p:spPr>
          <a:xfrm>
            <a:off x="1760220" y="4191119"/>
            <a:ext cx="5388293" cy="944285"/>
          </a:xfrm>
          <a:prstGeom prst="rect">
            <a:avLst/>
          </a:prstGeom>
          <a:noFill/>
          <a:ln/>
        </p:spPr>
        <p:txBody>
          <a:bodyPr wrap="none" rtlCol="0" anchor="t"/>
          <a:lstStyle/>
          <a:p>
            <a:pPr marL="0" indent="0" algn="ctr">
              <a:lnSpc>
                <a:spcPts val="7436"/>
              </a:lnSpc>
              <a:buNone/>
            </a:pPr>
            <a:r>
              <a:rPr lang="en-US" sz="7436" b="1" dirty="0">
                <a:solidFill>
                  <a:srgbClr val="396AF1"/>
                </a:solidFill>
                <a:latin typeface="Barlow" pitchFamily="34" charset="0"/>
                <a:ea typeface="Barlow" pitchFamily="34" charset="-122"/>
                <a:cs typeface="Barlow" pitchFamily="34" charset="-120"/>
              </a:rPr>
              <a:t>1</a:t>
            </a:r>
            <a:endParaRPr lang="en-US" sz="7436" dirty="0"/>
          </a:p>
        </p:txBody>
      </p:sp>
      <p:sp>
        <p:nvSpPr>
          <p:cNvPr id="7" name="Text 4"/>
          <p:cNvSpPr/>
          <p:nvPr/>
        </p:nvSpPr>
        <p:spPr>
          <a:xfrm>
            <a:off x="3343394" y="5413058"/>
            <a:ext cx="2221944" cy="347186"/>
          </a:xfrm>
          <a:prstGeom prst="rect">
            <a:avLst/>
          </a:prstGeom>
          <a:noFill/>
          <a:ln/>
        </p:spPr>
        <p:txBody>
          <a:bodyPr wrap="none" rtlCol="0" anchor="t"/>
          <a:lstStyle/>
          <a:p>
            <a:pPr marL="0" indent="0" algn="ctr">
              <a:lnSpc>
                <a:spcPts val="2734"/>
              </a:lnSpc>
              <a:buNone/>
            </a:pPr>
            <a:r>
              <a:rPr lang="en-US" sz="2187" b="1" dirty="0">
                <a:solidFill>
                  <a:srgbClr val="396AF1"/>
                </a:solidFill>
                <a:latin typeface="Times New Roman" panose="02020603050405020304" pitchFamily="18" charset="0"/>
                <a:ea typeface="Barlow" pitchFamily="34" charset="-122"/>
                <a:cs typeface="Times New Roman" panose="02020603050405020304" pitchFamily="18" charset="0"/>
              </a:rPr>
              <a:t>Yearly Checkups</a:t>
            </a:r>
            <a:endParaRPr lang="en-US" sz="2187" dirty="0">
              <a:latin typeface="Times New Roman" panose="02020603050405020304" pitchFamily="18" charset="0"/>
              <a:cs typeface="Times New Roman" panose="02020603050405020304" pitchFamily="18" charset="0"/>
            </a:endParaRPr>
          </a:p>
        </p:txBody>
      </p:sp>
      <p:sp>
        <p:nvSpPr>
          <p:cNvPr id="8" name="Text 5"/>
          <p:cNvSpPr/>
          <p:nvPr/>
        </p:nvSpPr>
        <p:spPr>
          <a:xfrm>
            <a:off x="7481768" y="4191119"/>
            <a:ext cx="5388412" cy="944285"/>
          </a:xfrm>
          <a:prstGeom prst="rect">
            <a:avLst/>
          </a:prstGeom>
          <a:noFill/>
          <a:ln/>
        </p:spPr>
        <p:txBody>
          <a:bodyPr wrap="none" rtlCol="0" anchor="t"/>
          <a:lstStyle/>
          <a:p>
            <a:pPr marL="0" indent="0" algn="ctr">
              <a:lnSpc>
                <a:spcPts val="7436"/>
              </a:lnSpc>
              <a:buNone/>
            </a:pPr>
            <a:r>
              <a:rPr lang="en-US" sz="7436" b="1" dirty="0">
                <a:solidFill>
                  <a:srgbClr val="396AF1"/>
                </a:solidFill>
                <a:latin typeface="Barlow" pitchFamily="34" charset="0"/>
                <a:ea typeface="Barlow" pitchFamily="34" charset="-122"/>
                <a:cs typeface="Barlow" pitchFamily="34" charset="-120"/>
              </a:rPr>
              <a:t>1K+</a:t>
            </a:r>
            <a:endParaRPr lang="en-US" sz="7436" dirty="0"/>
          </a:p>
        </p:txBody>
      </p:sp>
      <p:sp>
        <p:nvSpPr>
          <p:cNvPr id="9" name="Text 6"/>
          <p:cNvSpPr/>
          <p:nvPr/>
        </p:nvSpPr>
        <p:spPr>
          <a:xfrm>
            <a:off x="9064943" y="5413058"/>
            <a:ext cx="2221944" cy="347186"/>
          </a:xfrm>
          <a:prstGeom prst="rect">
            <a:avLst/>
          </a:prstGeom>
          <a:noFill/>
          <a:ln/>
        </p:spPr>
        <p:txBody>
          <a:bodyPr wrap="none" rtlCol="0" anchor="t"/>
          <a:lstStyle/>
          <a:p>
            <a:pPr marL="0" indent="0" algn="ctr">
              <a:lnSpc>
                <a:spcPts val="2734"/>
              </a:lnSpc>
              <a:buNone/>
            </a:pPr>
            <a:r>
              <a:rPr lang="en-US" sz="2187" b="1" dirty="0">
                <a:solidFill>
                  <a:srgbClr val="396AF1"/>
                </a:solidFill>
                <a:latin typeface="Times New Roman" panose="02020603050405020304" pitchFamily="18" charset="0"/>
                <a:ea typeface="Barlow" pitchFamily="34" charset="-122"/>
                <a:cs typeface="Times New Roman" panose="02020603050405020304" pitchFamily="18" charset="0"/>
              </a:rPr>
              <a:t>Rising Costs</a:t>
            </a:r>
            <a:endParaRPr lang="en-US" sz="2187" dirty="0">
              <a:latin typeface="Times New Roman" panose="02020603050405020304" pitchFamily="18" charset="0"/>
              <a:cs typeface="Times New Roman" panose="02020603050405020304" pitchFamily="18" charset="0"/>
            </a:endParaRPr>
          </a:p>
        </p:txBody>
      </p:sp>
      <p:sp>
        <p:nvSpPr>
          <p:cNvPr id="10" name="Text 7"/>
          <p:cNvSpPr/>
          <p:nvPr/>
        </p:nvSpPr>
        <p:spPr>
          <a:xfrm>
            <a:off x="7481768" y="5893475"/>
            <a:ext cx="5388412" cy="355402"/>
          </a:xfrm>
          <a:prstGeom prst="rect">
            <a:avLst/>
          </a:prstGeom>
          <a:noFill/>
          <a:ln/>
        </p:spPr>
        <p:txBody>
          <a:bodyPr wrap="none" rtlCol="0" anchor="t"/>
          <a:lstStyle/>
          <a:p>
            <a:pPr marL="0" indent="0" algn="ctr">
              <a:lnSpc>
                <a:spcPts val="2799"/>
              </a:lnSpc>
              <a:buNone/>
            </a:pP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Incremental medical expenses over time.</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a:ln/>
        </p:spPr>
        <p:txBody>
          <a:bodyPr/>
          <a:lstStyle/>
          <a:p>
            <a:endParaRPr lang="en-AI" dirty="0"/>
          </a:p>
        </p:txBody>
      </p:sp>
      <p:sp>
        <p:nvSpPr>
          <p:cNvPr id="4" name="Text 1"/>
          <p:cNvSpPr/>
          <p:nvPr/>
        </p:nvSpPr>
        <p:spPr>
          <a:xfrm>
            <a:off x="1760220" y="2036207"/>
            <a:ext cx="4522351" cy="694373"/>
          </a:xfrm>
          <a:prstGeom prst="rect">
            <a:avLst/>
          </a:prstGeom>
          <a:noFill/>
          <a:ln/>
        </p:spPr>
        <p:txBody>
          <a:bodyPr wrap="none" rtlCol="0" anchor="t"/>
          <a:lstStyle/>
          <a:p>
            <a:pPr marL="0" indent="0">
              <a:lnSpc>
                <a:spcPts val="5468"/>
              </a:lnSpc>
              <a:buNone/>
            </a:pPr>
            <a:r>
              <a:rPr lang="en-US" sz="4374" b="1" dirty="0">
                <a:solidFill>
                  <a:srgbClr val="396AF1"/>
                </a:solidFill>
                <a:latin typeface="Times New Roman" panose="02020603050405020304" pitchFamily="18" charset="0"/>
                <a:ea typeface="Barlow" pitchFamily="34" charset="-122"/>
                <a:cs typeface="Times New Roman" panose="02020603050405020304" pitchFamily="18" charset="0"/>
              </a:rPr>
              <a:t>Proposed System:</a:t>
            </a:r>
            <a:endParaRPr lang="en-US" sz="4374" dirty="0">
              <a:latin typeface="Times New Roman" panose="02020603050405020304" pitchFamily="18" charset="0"/>
              <a:cs typeface="Times New Roman" panose="02020603050405020304" pitchFamily="18" charset="0"/>
            </a:endParaRPr>
          </a:p>
        </p:txBody>
      </p:sp>
      <p:sp>
        <p:nvSpPr>
          <p:cNvPr id="5" name="Text 2"/>
          <p:cNvSpPr/>
          <p:nvPr/>
        </p:nvSpPr>
        <p:spPr>
          <a:xfrm>
            <a:off x="1760220" y="3174921"/>
            <a:ext cx="11109960" cy="710803"/>
          </a:xfrm>
          <a:prstGeom prst="rect">
            <a:avLst/>
          </a:prstGeom>
          <a:noFill/>
          <a:ln/>
        </p:spPr>
        <p:txBody>
          <a:bodyPr wrap="square" rtlCol="0" anchor="t"/>
          <a:lstStyle/>
          <a:p>
            <a:pPr marL="0" indent="0" algn="just">
              <a:lnSpc>
                <a:spcPts val="2799"/>
              </a:lnSpc>
              <a:buNone/>
            </a:pP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The proposed health management system is at the vanguard of marrying cost-efficiency with daily health vigilance powered by machine learning.</a:t>
            </a:r>
            <a:endParaRPr lang="en-US" sz="2000" dirty="0">
              <a:latin typeface="Times New Roman" panose="02020603050405020304" pitchFamily="18" charset="0"/>
              <a:cs typeface="Times New Roman" panose="02020603050405020304" pitchFamily="18" charset="0"/>
            </a:endParaRPr>
          </a:p>
        </p:txBody>
      </p:sp>
      <p:sp>
        <p:nvSpPr>
          <p:cNvPr id="6" name="Text 3"/>
          <p:cNvSpPr/>
          <p:nvPr/>
        </p:nvSpPr>
        <p:spPr>
          <a:xfrm>
            <a:off x="1760220" y="4357807"/>
            <a:ext cx="2464475" cy="347186"/>
          </a:xfrm>
          <a:prstGeom prst="rect">
            <a:avLst/>
          </a:prstGeom>
          <a:noFill/>
          <a:ln/>
        </p:spPr>
        <p:txBody>
          <a:bodyPr wrap="none" rtlCol="0" anchor="t"/>
          <a:lstStyle/>
          <a:p>
            <a:pPr marL="0" indent="0">
              <a:lnSpc>
                <a:spcPts val="2734"/>
              </a:lnSpc>
              <a:buNone/>
            </a:pPr>
            <a:r>
              <a:rPr lang="en-US" sz="2187" b="1" dirty="0">
                <a:solidFill>
                  <a:srgbClr val="396AF1"/>
                </a:solidFill>
                <a:latin typeface="Times New Roman" panose="02020603050405020304" pitchFamily="18" charset="0"/>
                <a:ea typeface="Barlow" pitchFamily="34" charset="-122"/>
                <a:cs typeface="Times New Roman" panose="02020603050405020304" pitchFamily="18" charset="0"/>
              </a:rPr>
              <a:t>Consistent Tracking</a:t>
            </a:r>
            <a:endParaRPr lang="en-US" sz="2187" dirty="0">
              <a:latin typeface="Times New Roman" panose="02020603050405020304" pitchFamily="18" charset="0"/>
              <a:cs typeface="Times New Roman" panose="02020603050405020304" pitchFamily="18" charset="0"/>
            </a:endParaRPr>
          </a:p>
        </p:txBody>
      </p:sp>
      <p:sp>
        <p:nvSpPr>
          <p:cNvPr id="7" name="Text 4"/>
          <p:cNvSpPr/>
          <p:nvPr/>
        </p:nvSpPr>
        <p:spPr>
          <a:xfrm>
            <a:off x="1760220" y="4927163"/>
            <a:ext cx="3341608" cy="1066205"/>
          </a:xfrm>
          <a:prstGeom prst="rect">
            <a:avLst/>
          </a:prstGeom>
          <a:noFill/>
          <a:ln/>
        </p:spPr>
        <p:txBody>
          <a:bodyPr wrap="square" rtlCol="0" anchor="t"/>
          <a:lstStyle/>
          <a:p>
            <a:pPr marL="0" indent="0">
              <a:lnSpc>
                <a:spcPts val="2799"/>
              </a:lnSpc>
              <a:buNone/>
            </a:pP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Real-time health score updates facilitate prompt awareness.</a:t>
            </a:r>
            <a:endParaRPr lang="en-US" sz="2000" dirty="0">
              <a:latin typeface="Times New Roman" panose="02020603050405020304" pitchFamily="18" charset="0"/>
              <a:cs typeface="Times New Roman" panose="02020603050405020304" pitchFamily="18" charset="0"/>
            </a:endParaRPr>
          </a:p>
        </p:txBody>
      </p:sp>
      <p:sp>
        <p:nvSpPr>
          <p:cNvPr id="8" name="Text 5"/>
          <p:cNvSpPr/>
          <p:nvPr/>
        </p:nvSpPr>
        <p:spPr>
          <a:xfrm>
            <a:off x="5651421" y="4357807"/>
            <a:ext cx="2332077" cy="347186"/>
          </a:xfrm>
          <a:prstGeom prst="rect">
            <a:avLst/>
          </a:prstGeom>
          <a:noFill/>
          <a:ln/>
        </p:spPr>
        <p:txBody>
          <a:bodyPr wrap="none" rtlCol="0" anchor="t"/>
          <a:lstStyle/>
          <a:p>
            <a:pPr marL="0" indent="0">
              <a:lnSpc>
                <a:spcPts val="2734"/>
              </a:lnSpc>
              <a:buNone/>
            </a:pPr>
            <a:r>
              <a:rPr lang="en-US" sz="2187" b="1" dirty="0">
                <a:solidFill>
                  <a:srgbClr val="396AF1"/>
                </a:solidFill>
                <a:latin typeface="Times New Roman" panose="02020603050405020304" pitchFamily="18" charset="0"/>
                <a:ea typeface="Barlow" pitchFamily="34" charset="-122"/>
                <a:cs typeface="Times New Roman" panose="02020603050405020304" pitchFamily="18" charset="0"/>
              </a:rPr>
              <a:t>Abnormality Alerts</a:t>
            </a:r>
            <a:endParaRPr lang="en-US" sz="2187" dirty="0">
              <a:latin typeface="Times New Roman" panose="02020603050405020304" pitchFamily="18" charset="0"/>
              <a:cs typeface="Times New Roman" panose="02020603050405020304" pitchFamily="18" charset="0"/>
            </a:endParaRPr>
          </a:p>
        </p:txBody>
      </p:sp>
      <p:sp>
        <p:nvSpPr>
          <p:cNvPr id="9" name="Text 6"/>
          <p:cNvSpPr/>
          <p:nvPr/>
        </p:nvSpPr>
        <p:spPr>
          <a:xfrm>
            <a:off x="5651421" y="4927163"/>
            <a:ext cx="3341608" cy="1066205"/>
          </a:xfrm>
          <a:prstGeom prst="rect">
            <a:avLst/>
          </a:prstGeom>
          <a:noFill/>
          <a:ln/>
        </p:spPr>
        <p:txBody>
          <a:bodyPr wrap="square" rtlCol="0" anchor="t"/>
          <a:lstStyle/>
          <a:p>
            <a:pPr marL="0" indent="0">
              <a:lnSpc>
                <a:spcPts val="2799"/>
              </a:lnSpc>
              <a:buNone/>
            </a:pP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Immediate notifications to detect any health discrepancies.</a:t>
            </a:r>
            <a:endParaRPr lang="en-US" sz="2000" dirty="0">
              <a:latin typeface="Times New Roman" panose="02020603050405020304" pitchFamily="18" charset="0"/>
              <a:cs typeface="Times New Roman" panose="02020603050405020304" pitchFamily="18" charset="0"/>
            </a:endParaRPr>
          </a:p>
        </p:txBody>
      </p:sp>
      <p:sp>
        <p:nvSpPr>
          <p:cNvPr id="10" name="Text 7"/>
          <p:cNvSpPr/>
          <p:nvPr/>
        </p:nvSpPr>
        <p:spPr>
          <a:xfrm>
            <a:off x="9542621" y="4357807"/>
            <a:ext cx="2221944" cy="347186"/>
          </a:xfrm>
          <a:prstGeom prst="rect">
            <a:avLst/>
          </a:prstGeom>
          <a:noFill/>
          <a:ln/>
        </p:spPr>
        <p:txBody>
          <a:bodyPr wrap="none" rtlCol="0" anchor="t"/>
          <a:lstStyle/>
          <a:p>
            <a:pPr marL="0" indent="0">
              <a:lnSpc>
                <a:spcPts val="2734"/>
              </a:lnSpc>
              <a:buNone/>
            </a:pPr>
            <a:r>
              <a:rPr lang="en-US" sz="2187" b="1" dirty="0">
                <a:solidFill>
                  <a:srgbClr val="396AF1"/>
                </a:solidFill>
                <a:latin typeface="Times New Roman" panose="02020603050405020304" pitchFamily="18" charset="0"/>
                <a:ea typeface="Barlow" pitchFamily="34" charset="-122"/>
                <a:cs typeface="Times New Roman" panose="02020603050405020304" pitchFamily="18" charset="0"/>
              </a:rPr>
              <a:t>Cost Savings</a:t>
            </a:r>
            <a:endParaRPr lang="en-US" sz="2187" dirty="0">
              <a:latin typeface="Times New Roman" panose="02020603050405020304" pitchFamily="18" charset="0"/>
              <a:cs typeface="Times New Roman" panose="02020603050405020304" pitchFamily="18" charset="0"/>
            </a:endParaRPr>
          </a:p>
        </p:txBody>
      </p:sp>
      <p:sp>
        <p:nvSpPr>
          <p:cNvPr id="11" name="Text 8"/>
          <p:cNvSpPr/>
          <p:nvPr/>
        </p:nvSpPr>
        <p:spPr>
          <a:xfrm>
            <a:off x="9542621" y="4927163"/>
            <a:ext cx="3341608" cy="1066205"/>
          </a:xfrm>
          <a:prstGeom prst="rect">
            <a:avLst/>
          </a:prstGeom>
          <a:noFill/>
          <a:ln/>
        </p:spPr>
        <p:txBody>
          <a:bodyPr wrap="square" rtlCol="0" anchor="t"/>
          <a:lstStyle/>
          <a:p>
            <a:pPr marL="0" indent="0">
              <a:lnSpc>
                <a:spcPts val="2799"/>
              </a:lnSpc>
              <a:buNone/>
            </a:pPr>
            <a:r>
              <a:rPr lang="en-US" sz="2000" dirty="0">
                <a:solidFill>
                  <a:srgbClr val="272525"/>
                </a:solidFill>
                <a:latin typeface="Times New Roman" panose="02020603050405020304" pitchFamily="18" charset="0"/>
                <a:ea typeface="Montserrat" pitchFamily="34" charset="-122"/>
                <a:cs typeface="Times New Roman" panose="02020603050405020304" pitchFamily="18" charset="0"/>
              </a:rPr>
              <a:t>An economical alternative to conventional health assessment.</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1763</TotalTime>
  <Words>2216</Words>
  <Application>Microsoft Macintosh PowerPoint</Application>
  <PresentationFormat>Custom</PresentationFormat>
  <Paragraphs>265</Paragraphs>
  <Slides>35</Slides>
  <Notes>35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35</vt:i4>
      </vt:variant>
    </vt:vector>
  </HeadingPairs>
  <TitlesOfParts>
    <vt:vector size="44" baseType="lpstr">
      <vt:lpstr>Arial</vt:lpstr>
      <vt:lpstr>Barlow</vt:lpstr>
      <vt:lpstr>Calibri</vt:lpstr>
      <vt:lpstr>Montserrat</vt:lpstr>
      <vt:lpstr>OpenSymbol</vt:lpstr>
      <vt:lpstr>Söhne</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Microsoft Office User</cp:lastModifiedBy>
  <cp:revision>10</cp:revision>
  <dcterms:created xsi:type="dcterms:W3CDTF">2024-02-11T11:39:29Z</dcterms:created>
  <dcterms:modified xsi:type="dcterms:W3CDTF">2024-04-14T09:19:52Z</dcterms:modified>
</cp:coreProperties>
</file>